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</p:sldMasterIdLst>
  <p:notesMasterIdLst>
    <p:notesMasterId r:id="rId68"/>
  </p:notesMasterIdLst>
  <p:sldIdLst>
    <p:sldId id="256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258" r:id="rId12"/>
    <p:sldId id="259" r:id="rId13"/>
    <p:sldId id="260" r:id="rId14"/>
    <p:sldId id="261" r:id="rId15"/>
    <p:sldId id="320" r:id="rId16"/>
    <p:sldId id="327" r:id="rId17"/>
    <p:sldId id="321" r:id="rId18"/>
    <p:sldId id="328" r:id="rId19"/>
    <p:sldId id="329" r:id="rId20"/>
    <p:sldId id="330" r:id="rId21"/>
    <p:sldId id="331" r:id="rId22"/>
    <p:sldId id="332" r:id="rId23"/>
    <p:sldId id="333" r:id="rId24"/>
    <p:sldId id="292" r:id="rId25"/>
    <p:sldId id="287" r:id="rId26"/>
    <p:sldId id="288" r:id="rId27"/>
    <p:sldId id="334" r:id="rId28"/>
    <p:sldId id="291" r:id="rId29"/>
    <p:sldId id="293" r:id="rId30"/>
    <p:sldId id="304" r:id="rId31"/>
    <p:sldId id="335" r:id="rId32"/>
    <p:sldId id="310" r:id="rId33"/>
    <p:sldId id="308" r:id="rId34"/>
    <p:sldId id="309" r:id="rId35"/>
    <p:sldId id="359" r:id="rId36"/>
    <p:sldId id="336" r:id="rId37"/>
    <p:sldId id="360" r:id="rId38"/>
    <p:sldId id="337" r:id="rId39"/>
    <p:sldId id="338" r:id="rId40"/>
    <p:sldId id="339" r:id="rId41"/>
    <p:sldId id="342" r:id="rId42"/>
    <p:sldId id="343" r:id="rId43"/>
    <p:sldId id="362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63" r:id="rId59"/>
    <p:sldId id="364" r:id="rId60"/>
    <p:sldId id="286" r:id="rId61"/>
    <p:sldId id="280" r:id="rId62"/>
    <p:sldId id="281" r:id="rId63"/>
    <p:sldId id="283" r:id="rId64"/>
    <p:sldId id="284" r:id="rId65"/>
    <p:sldId id="285" r:id="rId66"/>
    <p:sldId id="312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630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B12FF-07C5-4DB9-A5E9-786691E69200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CABBD-0083-4E59-9428-9F17EE5A6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606F-8AE8-4588-9089-2E6580066CE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232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606F-8AE8-4588-9089-2E6580066C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214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A606F-8AE8-4588-9089-2E6580066CE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11749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8A7956A-737B-48E4-B22E-522C2AE6D057}"/>
              </a:ext>
            </a:extLst>
          </p:cNvPr>
          <p:cNvGrpSpPr/>
          <p:nvPr/>
        </p:nvGrpSpPr>
        <p:grpSpPr>
          <a:xfrm>
            <a:off x="-20412" y="857250"/>
            <a:ext cx="9164412" cy="6534150"/>
            <a:chOff x="0" y="15240"/>
            <a:chExt cx="12219216" cy="68427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EA02EBBA-0615-45DC-BCA3-37BF697E7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0" y="15240"/>
              <a:ext cx="12219216" cy="6842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C1EB87-8D19-4ECD-A009-C90361330B03}"/>
                </a:ext>
              </a:extLst>
            </p:cNvPr>
            <p:cNvSpPr/>
            <p:nvPr userDrawn="1"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>
              <a:solidFill>
                <a:srgbClr val="1E4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5B5C9-301D-4919-9D5C-5248A8B6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1DE8B9-D0E9-496F-BDDA-FC90AAA9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B3E8D5-A5BF-4ADF-93A6-3F83D748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8B955-47F2-4FFF-91AF-AC96B3A1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D08ED-6F73-40A6-A507-5BBE8640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4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17DD6-F34B-409E-9125-2DBD744A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55934E-7AB0-4C7E-8D53-05FCA35E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8436B1-D34C-4440-A89A-305ADD8A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D5BC98-D8EA-4803-A719-55D9CF4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3B864E-D7B6-492E-82C7-2F1227E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9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5FD1962-2E48-403D-ACD9-D5545245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79287F1-ED5A-41B1-9A4D-3B95B16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F8BB8A-263D-4D43-9935-BC513E69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654BA-B24F-4F51-9B74-CD7340D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48A243-F794-45F7-9B94-759FBF2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653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50800">
            <a:solidFill>
              <a:srgbClr val="007E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8517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B8F3-0C44-4587-B21E-CC277F8EDB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63CEA2-B190-446E-988A-AE981FEDC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3453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7E897-9CCA-4650-89C9-FAE0562A6E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3EFBBB-9496-4689-A798-1FE0B51784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22857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1D7C7-5066-48FA-AA0C-2B39BB9154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06351-61C5-46BF-9AE3-3FBF1811A7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83781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B917B-204E-4F2F-80D3-9C12800F5A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FDDBF-4B84-4967-980E-EED8B883E4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333658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BFC8-0E75-4BA2-BF2D-C612EF4AAE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9683B-BFA9-4003-8396-2DCC26D0EA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19914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E43F4-6FAD-49F5-9427-CBFD431BF9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1EB63-D90E-4B3B-8FDE-8AFE84F9E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3509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4EB79-7650-4B89-B247-F08B0E34FB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0E203-517A-4EB6-847D-277D58442A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66575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A3A8A-8D9D-4979-993C-53F1B4F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34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E362F5-1DB2-428B-B5B8-4D646E42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7FCAA0-5975-46CB-9C63-E26AB42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3ABA25-2A02-4266-9045-3C7B7C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E98991-4A8D-4634-9312-B807C08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ECC7FE6-4FCF-42F0-A1DB-065779BAC05D}"/>
              </a:ext>
            </a:extLst>
          </p:cNvPr>
          <p:cNvCxnSpPr>
            <a:cxnSpLocks/>
          </p:cNvCxnSpPr>
          <p:nvPr/>
        </p:nvCxnSpPr>
        <p:spPr>
          <a:xfrm>
            <a:off x="628650" y="1246317"/>
            <a:ext cx="7886700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6153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33FD-F194-4EDD-B575-A24E7FDF05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E388BF-3C66-491E-8EA9-9B587CD980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620503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A8CC3-BB52-412E-B4DE-E25DAE597D8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40D8B-DAD9-42B1-AFCB-2F403B264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72837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A06A6-18BA-412A-8A9C-C1BE58B55C1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2C121-53EC-41B7-A049-308DE65D1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92103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5884D-EF1B-44DC-A077-D312C25A56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0C01E-DEA3-4B54-B84E-20F8A317A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62899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954259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57509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4638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121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665522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0742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6F1000-6203-411C-9028-8865CCD616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023" y="0"/>
            <a:ext cx="9190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6EA3E-64CA-4F40-B76E-1133EDAF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526171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7ADCA-C90E-4A65-92A3-4F9F181B2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5E0DB4-DBDD-4AB9-AE0C-AAEB0A4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22D614-E3E3-43C1-9DE0-34347C5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C00A16-D5FC-4F85-B872-8C4D658D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EDC16D-9121-4FF0-9D22-B0BF83C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12" y="195391"/>
            <a:ext cx="1385888" cy="5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527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81376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572530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66970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40663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60808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737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30984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9B804-CA0E-4715-91B8-DDF660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1D0F71-26EF-4D7B-8C87-175439B5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029A36-E0B8-4296-B0C9-D3EE5AC8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13504B-391D-4FDF-8408-A4027FD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0D6EAE-478E-46C1-8D07-786C3B02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65FB8A9-1B47-4AF2-BAC4-B3763A98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65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827C04-3EC7-4F28-BAE1-12130B26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D093D9-2164-4A1E-9415-4BAC628C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E527-0210-4543-8E5C-42B123E16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6FA22B-BC9B-47EC-A1D0-B0E1DC6B7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28F29D-DEFE-414D-AD15-057C51B46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7A68581-1AB5-4C6F-8D71-7794B06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183992-B31F-4912-82A2-8E1DEF45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EACBF83-0FF1-4889-AB27-690DC066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151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0004-8048-4C25-B8F8-07A1730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502E0-656B-43CE-AF5A-A3132CD3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0616CD-5B81-458E-91A9-A1975C07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740430-B88B-4F73-B297-503DF656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17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B7925E-9708-47A3-94C4-3F0530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CF5E50-9313-497F-A267-821357BF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CA3E51-50A3-4C6F-A9BF-3220264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38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85EBA-46CC-4A78-B228-0601DE9A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163413-CE29-43E4-A9EB-42BA54B8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AB35C0-8A0F-42CC-A17F-CE582A8F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E63230-2E2C-4193-8506-001A379F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722E08-7A49-4A08-88CC-E41689E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F7731-A4D0-4938-9C20-1FA4570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98E41-6A7E-4C64-A319-1A66F654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4862E6-3922-4311-BD1F-451F2FCB9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B1D84-9142-41F9-8D5F-5D90399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60923D-7849-4755-9284-D6C65F5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0E5D7E-22DA-4C50-88A9-63C012C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09F8DE-F403-4FBF-A2D7-4847A71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28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AFD08FA-C501-480C-A5A2-197C2D36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11B535-2F2E-4AF5-B9E0-F9F09963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126374-5C98-4A98-B6DD-2D5769233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AEFBA1A-195A-4D68-BD44-4053A07259FD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048147-6C3C-4929-B440-8EC20F2D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6CC3B8-56E5-4409-B161-830C99F4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7948AE-CA97-4637-9763-F240B1684D0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5FEB49-65A5-47AA-AB61-1FACC1CC72E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12" y="195391"/>
            <a:ext cx="1385888" cy="574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2156EDB-F1CB-45B8-85F0-35121CECBCC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68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7932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063CE-8F5D-440E-AAFD-C83F54B973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6/14/2019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62FC848-B0EC-48B9-AB81-515881DF4BD9}" type="slidenum">
              <a:rPr lang="en-US" altLang="en-US" smtClean="0">
                <a:cs typeface="Arial" panose="020B0604020202020204" pitchFamily="34" charset="0"/>
              </a:rPr>
              <a:pPr/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57BB4C-49B7-4D1C-A406-5D616893BB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302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7B2F1A8-D79B-4729-9CCD-DCA871BBD2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986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G:\VuHai's%20Documents\TEACHING\CV2_AIA\SegmentationToolCut.avi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../Demo2017/ImageProcessing.sl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G:\VuHai's%20Documents\2018\CVCourse_AIAcademy\uavdemo.avi" TargetMode="Externa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G:\VuHai's%20Documents\2018\CVCourse_AIAcademy\videobetter.av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122363"/>
            <a:ext cx="8991600" cy="2387600"/>
          </a:xfrm>
        </p:spPr>
        <p:txBody>
          <a:bodyPr/>
          <a:lstStyle/>
          <a:p>
            <a:r>
              <a:rPr lang="en-US" dirty="0" smtClean="0"/>
              <a:t>Image Segmentation</a:t>
            </a:r>
            <a:br>
              <a:rPr lang="en-US" dirty="0" smtClean="0"/>
            </a:br>
            <a:r>
              <a:rPr lang="en-US" sz="4400" dirty="0" err="1" smtClean="0"/>
              <a:t>Phân</a:t>
            </a:r>
            <a:r>
              <a:rPr lang="en-US" sz="4400" dirty="0" smtClean="0"/>
              <a:t> </a:t>
            </a:r>
            <a:r>
              <a:rPr lang="en-US" sz="4400" dirty="0" err="1" smtClean="0"/>
              <a:t>đoạn</a:t>
            </a:r>
            <a:r>
              <a:rPr lang="en-US" sz="4400" dirty="0" smtClean="0"/>
              <a:t> </a:t>
            </a:r>
            <a:r>
              <a:rPr lang="en-US" sz="4400" dirty="0" err="1" smtClean="0"/>
              <a:t>ảnh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Hai Vu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3340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chiếu</a:t>
            </a:r>
            <a:r>
              <a:rPr lang="en-US" dirty="0" smtClean="0"/>
              <a:t> </a:t>
            </a:r>
            <a:r>
              <a:rPr lang="en-US" dirty="0" err="1" smtClean="0"/>
              <a:t>sáng</a:t>
            </a:r>
            <a:r>
              <a:rPr lang="en-US" dirty="0" smtClean="0"/>
              <a:t>,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khuất</a:t>
            </a:r>
            <a:r>
              <a:rPr lang="en-US" dirty="0" smtClean="0"/>
              <a:t>,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pPr lvl="1"/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, Mask-</a:t>
            </a:r>
            <a:r>
              <a:rPr lang="en-US" dirty="0" err="1" smtClean="0"/>
              <a:t>RCNN</a:t>
            </a:r>
            <a:r>
              <a:rPr lang="en-US" dirty="0" smtClean="0"/>
              <a:t> (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CNN)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endParaRPr lang="en-US" dirty="0" smtClean="0"/>
          </a:p>
          <a:p>
            <a:pPr lvl="1"/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hảo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309" t="21042" r="7688" b="23550"/>
          <a:stretch/>
        </p:blipFill>
        <p:spPr>
          <a:xfrm>
            <a:off x="2133600" y="2209800"/>
            <a:ext cx="4842935" cy="251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257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miền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endParaRPr lang="en-US" dirty="0" smtClean="0"/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miền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endParaRPr lang="en-US" dirty="0" smtClean="0"/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 smtClean="0"/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 (Photoshop)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 smtClean="0"/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 </a:t>
            </a:r>
            <a:r>
              <a:rPr lang="en-US" dirty="0" err="1" smtClean="0">
                <a:sym typeface="Wingdings" pitchFamily="2" charset="2"/>
              </a:rPr>
              <a:t>nội</a:t>
            </a:r>
            <a:r>
              <a:rPr lang="en-US" dirty="0" smtClean="0">
                <a:sym typeface="Wingdings" pitchFamily="2" charset="2"/>
              </a:rPr>
              <a:t> dung </a:t>
            </a:r>
            <a:r>
              <a:rPr lang="en-US" dirty="0" err="1" smtClean="0">
                <a:sym typeface="Wingdings" pitchFamily="2" charset="2"/>
              </a:rPr>
              <a:t>bài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học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Người</a:t>
            </a:r>
            <a:r>
              <a:rPr lang="en-US" dirty="0" smtClean="0"/>
              <a:t> +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pic>
        <p:nvPicPr>
          <p:cNvPr id="7" name="SegmentationToolCut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63501" y="1828800"/>
            <a:ext cx="4257893" cy="4648200"/>
          </a:xfrm>
          <a:prstGeom prst="rect">
            <a:avLst/>
          </a:prstGeom>
        </p:spPr>
      </p:pic>
      <p:pic>
        <p:nvPicPr>
          <p:cNvPr id="1026" name="Picture 2" descr="F:\Day DHNN\Plant Data\ara2013_plant140_rg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0635" y="1828800"/>
            <a:ext cx="1944965" cy="1920240"/>
          </a:xfrm>
          <a:prstGeom prst="rect">
            <a:avLst/>
          </a:prstGeom>
          <a:noFill/>
        </p:spPr>
      </p:pic>
      <p:pic>
        <p:nvPicPr>
          <p:cNvPr id="1027" name="Picture 3" descr="F:\Day DHNN\Plant Data\ara2013_plant140_labe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6102" y="1828800"/>
            <a:ext cx="1944965" cy="192024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105400" y="3733800"/>
            <a:ext cx="1038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gốc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781800" y="3733800"/>
            <a:ext cx="2149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đã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phân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đoạn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4343400"/>
            <a:ext cx="41712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err="1" smtClean="0"/>
              <a:t>Một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số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thuật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toán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phân</a:t>
            </a:r>
            <a:r>
              <a:rPr lang="en-US" sz="2000" b="1" u="sng" dirty="0" smtClean="0"/>
              <a:t> </a:t>
            </a:r>
            <a:r>
              <a:rPr lang="en-US" sz="2000" b="1" u="sng" dirty="0" err="1" smtClean="0"/>
              <a:t>đoạn</a:t>
            </a:r>
            <a:r>
              <a:rPr lang="en-US" sz="2000" b="1" u="sng" dirty="0" smtClean="0"/>
              <a:t>:</a:t>
            </a:r>
          </a:p>
          <a:p>
            <a:pPr>
              <a:buFontTx/>
              <a:buChar char="-"/>
            </a:pPr>
            <a:r>
              <a:rPr lang="en-US" sz="2000" dirty="0" smtClean="0"/>
              <a:t>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các</a:t>
            </a:r>
            <a:r>
              <a:rPr lang="en-US" sz="2000" dirty="0" smtClean="0"/>
              <a:t>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kiện</a:t>
            </a:r>
            <a:r>
              <a:rPr lang="en-US" sz="2000" dirty="0" smtClean="0"/>
              <a:t> </a:t>
            </a:r>
            <a:r>
              <a:rPr lang="en-US" sz="2000" dirty="0" err="1" smtClean="0"/>
              <a:t>đầu</a:t>
            </a:r>
            <a:r>
              <a:rPr lang="en-US" sz="2000" dirty="0" smtClean="0"/>
              <a:t>; do </a:t>
            </a:r>
            <a:r>
              <a:rPr lang="en-US" sz="2000" dirty="0" err="1" smtClean="0"/>
              <a:t>người</a:t>
            </a:r>
            <a:endParaRPr lang="en-US" sz="2000" dirty="0" smtClean="0"/>
          </a:p>
          <a:p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khởi</a:t>
            </a:r>
            <a:r>
              <a:rPr lang="en-US" sz="2000" dirty="0" smtClean="0"/>
              <a:t> </a:t>
            </a:r>
            <a:r>
              <a:rPr lang="en-US" sz="2000" dirty="0" err="1" smtClean="0"/>
              <a:t>tạo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err="1" smtClean="0"/>
              <a:t>Tunning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đoạn</a:t>
            </a: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 </a:t>
            </a:r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giúp</a:t>
            </a:r>
            <a:r>
              <a:rPr lang="en-US" sz="2000" dirty="0" smtClean="0"/>
              <a:t> </a:t>
            </a:r>
            <a:r>
              <a:rPr lang="en-US" sz="2000" dirty="0" err="1" smtClean="0"/>
              <a:t>giảm</a:t>
            </a:r>
            <a:r>
              <a:rPr lang="en-US" sz="2000" dirty="0" smtClean="0"/>
              <a:t> </a:t>
            </a:r>
            <a:r>
              <a:rPr lang="en-US" sz="2000" dirty="0" err="1" smtClean="0"/>
              <a:t>thiểu</a:t>
            </a:r>
            <a:r>
              <a:rPr lang="en-US" sz="2000" dirty="0" smtClean="0"/>
              <a:t> </a:t>
            </a:r>
            <a:r>
              <a:rPr lang="en-US" sz="2000" dirty="0" err="1" smtClean="0"/>
              <a:t>thời</a:t>
            </a:r>
            <a:r>
              <a:rPr lang="en-US" sz="2000" dirty="0" smtClean="0"/>
              <a:t> </a:t>
            </a:r>
            <a:r>
              <a:rPr lang="en-US" sz="2000" dirty="0" err="1" smtClean="0"/>
              <a:t>gian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đoạn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 descr="https://www.cs.cmu.edu/~mohitg/segmentation_files/image00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828800"/>
            <a:ext cx="2743200" cy="205740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9600" y="3733800"/>
            <a:ext cx="306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Grab-cut </a:t>
            </a:r>
            <a:r>
              <a:rPr lang="en-US" dirty="0" smtClean="0"/>
              <a:t>based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https://www.cs.cmu.edu/~</a:t>
            </a:r>
            <a:r>
              <a:rPr lang="en-US" dirty="0" err="1" smtClean="0"/>
              <a:t>mohitg/segmentation.htm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4724400"/>
            <a:ext cx="2819400" cy="176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211676" y="6488668"/>
            <a:ext cx="20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Interactive </a:t>
            </a:r>
            <a:r>
              <a:rPr lang="en-US" dirty="0" err="1" smtClean="0"/>
              <a:t>Seg</a:t>
            </a:r>
            <a:r>
              <a:rPr lang="en-US" dirty="0" smtClean="0"/>
              <a:t>. Tool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4876800" y="1905000"/>
            <a:ext cx="316273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19600" y="3886200"/>
            <a:ext cx="423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Deep-based Segmentation</a:t>
            </a:r>
          </a:p>
          <a:p>
            <a:r>
              <a:rPr lang="en-US" dirty="0" err="1" smtClean="0"/>
              <a:t>http</a:t>
            </a:r>
            <a:r>
              <a:rPr lang="en-US" dirty="0" err="1" smtClean="0"/>
              <a:t>://www.cs.toronto.edu/~amlan/demo/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4648200"/>
            <a:ext cx="3124200" cy="200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86400" y="6488668"/>
            <a:ext cx="21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SOTA’s</a:t>
            </a:r>
            <a:r>
              <a:rPr lang="en-US" dirty="0" smtClean="0"/>
              <a:t> Performances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152400" y="2971800"/>
            <a:ext cx="4038600" cy="289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Phận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8800" y="4038600"/>
            <a:ext cx="7886700" cy="49530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endParaRPr lang="en-US" dirty="0" smtClean="0"/>
          </a:p>
          <a:p>
            <a:pPr lvl="1"/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pPr lvl="1"/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lvl="1"/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endParaRPr lang="en-US" dirty="0" smtClean="0"/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05200" y="13716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/>
              <a:t>Phân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đoạn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động</a:t>
            </a:r>
            <a:endParaRPr lang="en-US" sz="2000" b="1" dirty="0"/>
          </a:p>
        </p:txBody>
      </p:sp>
      <p:cxnSp>
        <p:nvCxnSpPr>
          <p:cNvPr id="6" name="Straight Arrow Connector 5"/>
          <p:cNvCxnSpPr>
            <a:stCxn id="4" idx="4"/>
            <a:endCxn id="10" idx="0"/>
          </p:cNvCxnSpPr>
          <p:nvPr/>
        </p:nvCxnSpPr>
        <p:spPr>
          <a:xfrm flipH="1">
            <a:off x="1181100" y="2209800"/>
            <a:ext cx="3543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4"/>
            <a:endCxn id="11" idx="0"/>
          </p:cNvCxnSpPr>
          <p:nvPr/>
        </p:nvCxnSpPr>
        <p:spPr>
          <a:xfrm flipH="1">
            <a:off x="3238500" y="2209800"/>
            <a:ext cx="14859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048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2.1.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(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adaptive)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622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2.2. </a:t>
            </a:r>
            <a:r>
              <a:rPr lang="en-US" dirty="0" err="1" smtClean="0"/>
              <a:t>Đặc</a:t>
            </a:r>
            <a:r>
              <a:rPr lang="en-US" dirty="0" smtClean="0"/>
              <a:t> 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(gradient, </a:t>
            </a:r>
            <a:r>
              <a:rPr lang="en-US" dirty="0" err="1" smtClean="0"/>
              <a:t>graphcut</a:t>
            </a:r>
            <a:r>
              <a:rPr lang="en-US" dirty="0" smtClean="0"/>
              <a:t>, WS)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3434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2.3. </a:t>
            </a:r>
            <a:r>
              <a:rPr lang="en-US" dirty="0" err="1" smtClean="0"/>
              <a:t>Xấp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781800" y="3124200"/>
            <a:ext cx="2133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2.4.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 smtClean="0"/>
          </a:p>
          <a:p>
            <a:pPr algn="ctr"/>
            <a:r>
              <a:rPr lang="en-US" dirty="0" smtClean="0"/>
              <a:t>(K-means,</a:t>
            </a:r>
          </a:p>
          <a:p>
            <a:pPr algn="ctr"/>
            <a:r>
              <a:rPr lang="en-US" dirty="0" smtClean="0"/>
              <a:t>Mean-shift, etc)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4"/>
            <a:endCxn id="15" idx="0"/>
          </p:cNvCxnSpPr>
          <p:nvPr/>
        </p:nvCxnSpPr>
        <p:spPr>
          <a:xfrm>
            <a:off x="4724400" y="2209800"/>
            <a:ext cx="495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4"/>
            <a:endCxn id="18" idx="0"/>
          </p:cNvCxnSpPr>
          <p:nvPr/>
        </p:nvCxnSpPr>
        <p:spPr>
          <a:xfrm>
            <a:off x="4724400" y="2209800"/>
            <a:ext cx="3124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04800" y="4724400"/>
            <a:ext cx="3733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3. </a:t>
            </a:r>
            <a:r>
              <a:rPr lang="en-US" sz="2000" dirty="0" err="1" smtClean="0"/>
              <a:t>Hậu</a:t>
            </a:r>
            <a:r>
              <a:rPr lang="en-US" sz="2000" dirty="0" smtClean="0"/>
              <a:t> </a:t>
            </a:r>
            <a:r>
              <a:rPr lang="en-US" sz="2000" dirty="0" err="1" smtClean="0"/>
              <a:t>xử</a:t>
            </a:r>
            <a:r>
              <a:rPr lang="en-US" sz="2000" dirty="0" smtClean="0"/>
              <a:t> </a:t>
            </a:r>
            <a:r>
              <a:rPr lang="en-US" sz="2000" dirty="0" err="1" smtClean="0"/>
              <a:t>lý</a:t>
            </a:r>
            <a:endParaRPr lang="en-US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thái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, connected region)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781800" y="4762500"/>
            <a:ext cx="21336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(</a:t>
            </a:r>
          </a:p>
          <a:p>
            <a:pPr algn="ctr"/>
            <a:r>
              <a:rPr lang="en-US" dirty="0" smtClean="0"/>
              <a:t>R-CNN…)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4"/>
          </p:cNvCxnSpPr>
          <p:nvPr/>
        </p:nvCxnSpPr>
        <p:spPr>
          <a:xfrm>
            <a:off x="4724400" y="2209800"/>
            <a:ext cx="2743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43000" y="4114800"/>
            <a:ext cx="20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Thuần</a:t>
            </a:r>
            <a:r>
              <a:rPr lang="en-US" dirty="0" smtClean="0"/>
              <a:t> </a:t>
            </a:r>
            <a:r>
              <a:rPr lang="en-US" dirty="0" err="1" smtClean="0"/>
              <a:t>túy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>
          <a:xfrm>
            <a:off x="2133600" y="4495800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2.1. </a:t>
            </a:r>
            <a:r>
              <a:rPr lang="en-US" sz="3600" dirty="0" err="1" smtClean="0"/>
              <a:t>Phân</a:t>
            </a:r>
            <a:r>
              <a:rPr lang="en-US" sz="3600" dirty="0" smtClean="0"/>
              <a:t> </a:t>
            </a:r>
            <a:r>
              <a:rPr lang="en-US" sz="3600" dirty="0" err="1" smtClean="0"/>
              <a:t>đoạn</a:t>
            </a:r>
            <a:r>
              <a:rPr lang="en-US" sz="3600" dirty="0" smtClean="0"/>
              <a:t> </a:t>
            </a:r>
            <a:r>
              <a:rPr lang="en-US" sz="3600" dirty="0" err="1" smtClean="0"/>
              <a:t>ảnh</a:t>
            </a:r>
            <a:r>
              <a:rPr lang="en-US" sz="3600" dirty="0" smtClean="0"/>
              <a:t> </a:t>
            </a:r>
            <a:r>
              <a:rPr lang="en-US" sz="3600" dirty="0" err="1" smtClean="0"/>
              <a:t>dựa</a:t>
            </a:r>
            <a:r>
              <a:rPr lang="en-US" sz="3600" dirty="0" smtClean="0"/>
              <a:t> </a:t>
            </a:r>
            <a:r>
              <a:rPr lang="en-US" sz="3600" dirty="0" err="1" smtClean="0"/>
              <a:t>vào</a:t>
            </a:r>
            <a:r>
              <a:rPr lang="en-US" sz="3600" dirty="0" smtClean="0"/>
              <a:t> </a:t>
            </a:r>
            <a:r>
              <a:rPr lang="en-US" sz="3600" dirty="0" err="1" smtClean="0"/>
              <a:t>ngưỡng</a:t>
            </a:r>
            <a:endParaRPr lang="en-US" sz="36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vi-VN" dirty="0"/>
              <a:t>Giả sử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vi-VN" dirty="0"/>
              <a:t>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vi-VN" dirty="0"/>
              <a:t> kích thước m × n</a:t>
            </a:r>
            <a:r>
              <a:rPr lang="vi-VN" dirty="0" smtClean="0"/>
              <a:t>, </a:t>
            </a:r>
            <a:r>
              <a:rPr lang="vi-VN" dirty="0"/>
              <a:t>hai số Min, Max và ngưỡng </a:t>
            </a:r>
            <a:r>
              <a:rPr lang="el-GR" dirty="0"/>
              <a:t>θ </a:t>
            </a:r>
            <a:r>
              <a:rPr lang="vi-VN" dirty="0" smtClean="0"/>
              <a:t>khi </a:t>
            </a:r>
            <a:r>
              <a:rPr lang="vi-VN" dirty="0"/>
              <a:t>đó: Kỹ thuật tách ngưỡng được thể hiện  </a:t>
            </a:r>
          </a:p>
          <a:p>
            <a:pPr marL="868363" lvl="3" indent="0">
              <a:buFont typeface="Wingdings" pitchFamily="2" charset="2"/>
              <a:buNone/>
              <a:defRPr/>
            </a:pPr>
            <a:r>
              <a:rPr lang="vi-VN" sz="2500" i="1" dirty="0"/>
              <a:t>for (i = 0; i &lt; m; i + +) </a:t>
            </a:r>
          </a:p>
          <a:p>
            <a:pPr marL="868363" lvl="3" indent="0">
              <a:buFont typeface="Wingdings" pitchFamily="2" charset="2"/>
              <a:buNone/>
              <a:defRPr/>
            </a:pPr>
            <a:r>
              <a:rPr lang="en-US" sz="2500" i="1" dirty="0" smtClean="0"/>
              <a:t>      </a:t>
            </a:r>
            <a:r>
              <a:rPr lang="vi-VN" sz="2500" i="1" dirty="0" smtClean="0"/>
              <a:t>for </a:t>
            </a:r>
            <a:r>
              <a:rPr lang="vi-VN" sz="2500" i="1" dirty="0"/>
              <a:t>(j = 0; j &lt; n; j + +) </a:t>
            </a:r>
          </a:p>
          <a:p>
            <a:pPr marL="868363" lvl="3" indent="0">
              <a:buFont typeface="Wingdings" pitchFamily="2" charset="2"/>
              <a:buNone/>
              <a:defRPr/>
            </a:pPr>
            <a:r>
              <a:rPr lang="en-US" sz="2500" i="1" dirty="0" smtClean="0"/>
              <a:t>             </a:t>
            </a:r>
            <a:r>
              <a:rPr lang="vi-VN" sz="2500" i="1" dirty="0" smtClean="0"/>
              <a:t>I </a:t>
            </a:r>
            <a:r>
              <a:rPr lang="vi-VN" sz="2500" i="1" dirty="0"/>
              <a:t>[i, j] = I [i, j] &gt; = </a:t>
            </a:r>
            <a:r>
              <a:rPr lang="el-GR" sz="2500" i="1" dirty="0"/>
              <a:t>θ? </a:t>
            </a:r>
            <a:r>
              <a:rPr lang="vi-VN" sz="2500" i="1" dirty="0"/>
              <a:t>Max : Min; </a:t>
            </a:r>
          </a:p>
          <a:p>
            <a:pPr>
              <a:defRPr/>
            </a:pPr>
            <a:r>
              <a:rPr lang="vi-VN" dirty="0" smtClean="0"/>
              <a:t>Ứng </a:t>
            </a:r>
            <a:r>
              <a:rPr lang="vi-VN" dirty="0"/>
              <a:t>dụng:  </a:t>
            </a:r>
          </a:p>
          <a:p>
            <a:pPr lvl="1">
              <a:defRPr/>
            </a:pPr>
            <a:r>
              <a:rPr lang="vi-VN" dirty="0"/>
              <a:t>Nếu Min = 0, Max = 1 kỹ thuật chuyển ảnh thành ảnh đen trắng được </a:t>
            </a:r>
            <a:r>
              <a:rPr lang="vi-VN" dirty="0" smtClean="0"/>
              <a:t>ứng </a:t>
            </a:r>
            <a:r>
              <a:rPr lang="vi-VN" dirty="0"/>
              <a:t>dụng khi quét và nhận dạng văn </a:t>
            </a:r>
            <a:r>
              <a:rPr lang="vi-VN" dirty="0" smtClean="0"/>
              <a:t>bản</a:t>
            </a:r>
            <a:r>
              <a:rPr lang="en-US" dirty="0" smtClean="0"/>
              <a:t>. </a:t>
            </a:r>
          </a:p>
          <a:p>
            <a:pPr lvl="1">
              <a:defRPr/>
            </a:pPr>
            <a:r>
              <a:rPr lang="en-US" dirty="0" smtClean="0"/>
              <a:t>C</a:t>
            </a:r>
            <a:r>
              <a:rPr lang="vi-VN" dirty="0" smtClean="0"/>
              <a:t>ó </a:t>
            </a:r>
            <a:r>
              <a:rPr lang="vi-VN" dirty="0"/>
              <a:t>thể xảy ra sai sót nền thành ảnh </a:t>
            </a:r>
            <a:r>
              <a:rPr lang="vi-VN" dirty="0" smtClean="0"/>
              <a:t>hoặc </a:t>
            </a:r>
            <a:r>
              <a:rPr lang="vi-VN" dirty="0"/>
              <a:t>ảnh thành nền dẫn đến ảnh bị đứt nét hoặc dính.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Ngưỡng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Tìm được do thống kê </a:t>
            </a:r>
          </a:p>
          <a:p>
            <a:pPr lvl="1"/>
            <a:r>
              <a:rPr lang="en-US" dirty="0" smtClean="0"/>
              <a:t>Do người dùng cung cấp</a:t>
            </a:r>
          </a:p>
          <a:p>
            <a:pPr lvl="1"/>
            <a:r>
              <a:rPr lang="en-US" dirty="0" smtClean="0"/>
              <a:t>Ví dụ: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hlinkClick r:id="rId2" action="ppaction://hlinkfile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" y="3352800"/>
            <a:ext cx="5105400" cy="813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-2674" t="-5787" r="9090" b="5787"/>
          <a:stretch/>
        </p:blipFill>
        <p:spPr>
          <a:xfrm>
            <a:off x="609600" y="4343400"/>
            <a:ext cx="3879272" cy="1915249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5000" y="2971800"/>
            <a:ext cx="314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32061" y="5029200"/>
            <a:ext cx="234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 = 0.35 </a:t>
            </a:r>
            <a:r>
              <a:rPr lang="en-US" dirty="0" smtClean="0">
                <a:sym typeface="Symbol"/>
              </a:rPr>
              <a:t> 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1497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Tách</a:t>
            </a:r>
            <a:r>
              <a:rPr lang="en-US" sz="3600" dirty="0" smtClean="0"/>
              <a:t> </a:t>
            </a:r>
            <a:r>
              <a:rPr lang="en-US" sz="3600" dirty="0" err="1" smtClean="0"/>
              <a:t>ngưỡng</a:t>
            </a:r>
            <a:r>
              <a:rPr lang="en-US" sz="3600" dirty="0" smtClean="0"/>
              <a:t> </a:t>
            </a:r>
            <a:r>
              <a:rPr lang="en-US" sz="3600" dirty="0" err="1" smtClean="0"/>
              <a:t>theo</a:t>
            </a:r>
            <a:r>
              <a:rPr lang="en-US" sz="3600" dirty="0" smtClean="0"/>
              <a:t> </a:t>
            </a:r>
            <a:r>
              <a:rPr lang="en-US" sz="3600" dirty="0" err="1" smtClean="0"/>
              <a:t>thuật</a:t>
            </a:r>
            <a:r>
              <a:rPr lang="en-US" sz="3600" dirty="0" smtClean="0"/>
              <a:t> </a:t>
            </a:r>
            <a:r>
              <a:rPr lang="en-US" sz="3600" dirty="0" err="1" smtClean="0"/>
              <a:t>toán</a:t>
            </a:r>
            <a:r>
              <a:rPr lang="en-US" sz="3600" dirty="0" smtClean="0"/>
              <a:t> Otsu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1: 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/>
              <a:t>0</a:t>
            </a:r>
            <a:r>
              <a:rPr lang="en-US" dirty="0" smtClean="0"/>
              <a:t> = L/2 (L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xám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). Set  k = 0</a:t>
            </a:r>
          </a:p>
          <a:p>
            <a:r>
              <a:rPr lang="en-US" dirty="0" err="1" smtClean="0"/>
              <a:t>Bước</a:t>
            </a:r>
            <a:r>
              <a:rPr lang="en-US" dirty="0" smtClean="0"/>
              <a:t> 2: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f,k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foreground 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b,k</a:t>
            </a:r>
            <a:r>
              <a:rPr lang="en-US" dirty="0" smtClean="0"/>
              <a:t> 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nền</a:t>
            </a:r>
            <a:endParaRPr lang="en-US" dirty="0" smtClean="0"/>
          </a:p>
          <a:p>
            <a:r>
              <a:rPr lang="en-US" dirty="0" err="1" smtClean="0"/>
              <a:t>Bước</a:t>
            </a:r>
            <a:r>
              <a:rPr lang="en-US" dirty="0" smtClean="0"/>
              <a:t> 3: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</a:t>
            </a:r>
            <a:r>
              <a:rPr lang="en-US" baseline="-25000" dirty="0" smtClean="0"/>
              <a:t>k </a:t>
            </a:r>
            <a:r>
              <a:rPr lang="en-US" dirty="0" err="1" smtClean="0"/>
              <a:t>mới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Bước</a:t>
            </a:r>
            <a:r>
              <a:rPr lang="en-US" dirty="0" smtClean="0"/>
              <a:t> 4: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θ</a:t>
            </a:r>
            <a:r>
              <a:rPr lang="en-US" baseline="-25000" dirty="0" err="1" smtClean="0"/>
              <a:t>k</a:t>
            </a:r>
            <a:r>
              <a:rPr lang="en-US" dirty="0" smtClean="0"/>
              <a:t> ≈ θ</a:t>
            </a:r>
            <a:r>
              <a:rPr lang="en-US" baseline="-25000" dirty="0" smtClean="0"/>
              <a:t>k-1</a:t>
            </a:r>
            <a:r>
              <a:rPr lang="en-US" dirty="0" smtClean="0"/>
              <a:t>?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; set k = k +1,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2.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67000" y="426720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err="1" smtClean="0"/>
              <a:t>θ</a:t>
            </a:r>
            <a:r>
              <a:rPr lang="en-US" sz="2400" i="1" baseline="-25000" dirty="0" err="1" smtClean="0"/>
              <a:t>k</a:t>
            </a:r>
            <a:r>
              <a:rPr lang="en-US" sz="2400" i="1" dirty="0" smtClean="0"/>
              <a:t> =  ( m</a:t>
            </a:r>
            <a:r>
              <a:rPr lang="en-US" sz="2400" i="1" baseline="-25000" dirty="0" smtClean="0"/>
              <a:t>f, k-1</a:t>
            </a:r>
            <a:r>
              <a:rPr lang="en-US" sz="2400" i="1" dirty="0" smtClean="0"/>
              <a:t>  +  m</a:t>
            </a:r>
            <a:r>
              <a:rPr lang="en-US" sz="2400" i="1" baseline="-25000" dirty="0" smtClean="0"/>
              <a:t>b,k-1</a:t>
            </a:r>
            <a:r>
              <a:rPr lang="en-US" sz="2400" i="1" dirty="0" smtClean="0"/>
              <a:t> ) / 2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 smtClean="0"/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smtClean="0"/>
              <a:t>ban </a:t>
            </a:r>
            <a:r>
              <a:rPr lang="en-US" dirty="0" err="1" smtClean="0"/>
              <a:t>đầu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half" idx="4294967295"/>
          </p:nvPr>
        </p:nvSpPr>
        <p:spPr>
          <a:xfrm>
            <a:off x="4800600" y="1447800"/>
            <a:ext cx="3886200" cy="4729163"/>
          </a:xfrm>
        </p:spPr>
        <p:txBody>
          <a:bodyPr/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nhị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Otsu</a:t>
            </a:r>
            <a:endParaRPr lang="en-US" dirty="0"/>
          </a:p>
        </p:txBody>
      </p:sp>
      <p:pic>
        <p:nvPicPr>
          <p:cNvPr id="122882" name="Picture 2" descr="https://3.bp.blogspot.com/-Lo67KmseCcM/TfIW7VUIEHI/AAAAAAAAAH8/WrZ-wEPEZfE/s320/lena51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3048000" cy="3048001"/>
          </a:xfrm>
          <a:prstGeom prst="rect">
            <a:avLst/>
          </a:prstGeom>
          <a:noFill/>
        </p:spPr>
      </p:pic>
      <p:pic>
        <p:nvPicPr>
          <p:cNvPr id="122884" name="Picture 4" descr="https://3.bp.blogspot.com/-K7qcjzw-ynk/TfIWHcr4k3I/AAAAAAAAAH4/FOQX9fIXvZE/s320/otsucrea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590800"/>
            <a:ext cx="3048000" cy="304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vi-VN" dirty="0" smtClean="0"/>
              <a:t>thuật </a:t>
            </a:r>
            <a:r>
              <a:rPr lang="vi-VN" dirty="0" smtClean="0"/>
              <a:t>tách ngưỡng tự động</a:t>
            </a:r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7651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</a:t>
                </a:r>
                <a:r>
                  <a:rPr lang="vi-VN" dirty="0" smtClean="0"/>
                  <a:t>ìm </a:t>
                </a:r>
                <a:r>
                  <a:rPr lang="vi-VN" dirty="0"/>
                  <a:t>ra ngưỡng </a:t>
                </a:r>
                <a:r>
                  <a:rPr lang="el-GR" dirty="0"/>
                  <a:t>θ </a:t>
                </a:r>
                <a:r>
                  <a:rPr lang="vi-VN" dirty="0"/>
                  <a:t>một cách tự </a:t>
                </a:r>
                <a:r>
                  <a:rPr lang="vi-VN" dirty="0" smtClean="0"/>
                  <a:t>động </a:t>
                </a:r>
                <a:r>
                  <a:rPr lang="vi-VN" dirty="0"/>
                  <a:t>dựa vào </a:t>
                </a:r>
                <a:r>
                  <a:rPr lang="vi-VN" dirty="0" smtClean="0"/>
                  <a:t>histogram</a:t>
                </a:r>
                <a:r>
                  <a:rPr lang="en-US" dirty="0" smtClean="0"/>
                  <a:t> </a:t>
                </a:r>
                <a:r>
                  <a:rPr lang="vi-VN" dirty="0"/>
                  <a:t>theo nguyên lý trong vật lý là vật thể tách làm 2 </a:t>
                </a:r>
                <a:r>
                  <a:rPr lang="vi-VN" dirty="0" smtClean="0"/>
                  <a:t>phần </a:t>
                </a:r>
                <a:r>
                  <a:rPr lang="vi-VN" dirty="0"/>
                  <a:t>nếu tổng độ lệnh trong từng phần là tối thiểu. </a:t>
                </a:r>
                <a:endParaRPr lang="en-US" dirty="0" smtClean="0"/>
              </a:p>
              <a:p>
                <a:r>
                  <a:rPr lang="en-US" dirty="0" err="1" smtClean="0"/>
                  <a:t>Mô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tả</a:t>
                </a:r>
                <a:r>
                  <a:rPr lang="en-US" dirty="0" smtClean="0"/>
                  <a:t>:</a:t>
                </a:r>
              </a:p>
              <a:p>
                <a:pPr lvl="1"/>
                <a:r>
                  <a:rPr lang="en-US" dirty="0"/>
                  <a:t>Ả</a:t>
                </a:r>
                <a:r>
                  <a:rPr lang="vi-VN" dirty="0" smtClean="0"/>
                  <a:t>nh  </a:t>
                </a:r>
                <a:r>
                  <a:rPr lang="vi-VN" dirty="0"/>
                  <a:t>I </a:t>
                </a:r>
                <a:r>
                  <a:rPr lang="vi-VN" dirty="0" smtClean="0"/>
                  <a:t>kích </a:t>
                </a:r>
                <a:r>
                  <a:rPr lang="vi-VN" dirty="0"/>
                  <a:t>thước m × n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G </a:t>
                </a:r>
                <a:r>
                  <a:rPr lang="en-US" dirty="0" err="1" smtClean="0"/>
                  <a:t>là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số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mức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xám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của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ảnh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kể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cả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khuyết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thiếu</a:t>
                </a:r>
                <a:endParaRPr lang="en-US" dirty="0" smtClean="0"/>
              </a:p>
              <a:p>
                <a:pPr lvl="1"/>
                <a:r>
                  <a:rPr lang="vi-VN" dirty="0" smtClean="0"/>
                  <a:t>t(g)</a:t>
                </a:r>
                <a:r>
                  <a:rPr lang="en-US" dirty="0"/>
                  <a:t> </a:t>
                </a:r>
                <a:r>
                  <a:rPr lang="en-US" dirty="0" err="1" smtClean="0"/>
                  <a:t>là</a:t>
                </a:r>
                <a:r>
                  <a:rPr lang="vi-VN" dirty="0" smtClean="0"/>
                  <a:t> </a:t>
                </a:r>
                <a:r>
                  <a:rPr lang="vi-VN" dirty="0"/>
                  <a:t>số điểm ảnh có mức xám ≤ g </a:t>
                </a:r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mômen</a:t>
                </a:r>
                <a:r>
                  <a:rPr lang="en-US" dirty="0"/>
                  <a:t> </a:t>
                </a:r>
                <a:r>
                  <a:rPr lang="en-US" dirty="0" err="1"/>
                  <a:t>quán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TB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mức</a:t>
                </a:r>
                <a:r>
                  <a:rPr lang="en-US" dirty="0"/>
                  <a:t> </a:t>
                </a:r>
                <a:r>
                  <a:rPr lang="en-US" dirty="0" err="1"/>
                  <a:t>xám</a:t>
                </a:r>
                <a:r>
                  <a:rPr lang="en-US" dirty="0"/>
                  <a:t> ≤ g </a:t>
                </a:r>
                <a:endParaRPr lang="en-US" dirty="0" smtClean="0"/>
              </a:p>
            </p:txBody>
          </p:sp>
        </mc:Choice>
        <mc:Fallback>
          <p:sp>
            <p:nvSpPr>
              <p:cNvPr id="2765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 cstate="print"/>
                <a:stretch>
                  <a:fillRect l="-828" t="-1276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/ </a:t>
            </a:r>
            <a:r>
              <a:rPr lang="en-US" dirty="0" err="1" smtClean="0"/>
              <a:t>nhắc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334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lá</a:t>
            </a:r>
            <a:r>
              <a:rPr lang="en-US" dirty="0" smtClean="0"/>
              <a:t> </a:t>
            </a:r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xác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định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bị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nhiễm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bệnh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giải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bài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theo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cả</a:t>
            </a:r>
            <a:r>
              <a:rPr lang="en-US" dirty="0" smtClean="0">
                <a:sym typeface="Wingdings" pitchFamily="2" charset="2"/>
              </a:rPr>
              <a:t> 2 </a:t>
            </a:r>
            <a:r>
              <a:rPr lang="en-US" dirty="0" err="1" smtClean="0">
                <a:sym typeface="Wingdings" pitchFamily="2" charset="2"/>
              </a:rPr>
              <a:t>cách</a:t>
            </a:r>
            <a:r>
              <a:rPr lang="en-US" dirty="0" smtClean="0">
                <a:sym typeface="Wingdings" pitchFamily="2" charset="2"/>
              </a:rPr>
              <a:t> :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Thuần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túy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của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XLA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Xử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lý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+ </a:t>
            </a:r>
            <a:r>
              <a:rPr lang="en-US" dirty="0" err="1" smtClean="0">
                <a:sym typeface="Wingdings" pitchFamily="2" charset="2"/>
              </a:rPr>
              <a:t>Kỹ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thuật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học</a:t>
            </a:r>
            <a:r>
              <a:rPr lang="en-US" dirty="0" smtClean="0">
                <a:sym typeface="Wingdings" pitchFamily="2" charset="2"/>
              </a:rPr>
              <a:t> </a:t>
            </a:r>
          </a:p>
          <a:p>
            <a:pPr lvl="1"/>
            <a:endParaRPr lang="en-US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286000"/>
            <a:ext cx="2057400" cy="156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 bwMode="auto">
          <a:xfrm>
            <a:off x="4343400" y="2819400"/>
            <a:ext cx="533400" cy="304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1219" y="3810000"/>
            <a:ext cx="141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286000"/>
            <a:ext cx="2057400" cy="1560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Freeform 10"/>
          <p:cNvSpPr/>
          <p:nvPr/>
        </p:nvSpPr>
        <p:spPr bwMode="auto">
          <a:xfrm>
            <a:off x="6073588" y="2752165"/>
            <a:ext cx="754530" cy="859117"/>
          </a:xfrm>
          <a:custGeom>
            <a:avLst/>
            <a:gdLst>
              <a:gd name="connsiteX0" fmla="*/ 22412 w 754530"/>
              <a:gd name="connsiteY0" fmla="*/ 439270 h 859117"/>
              <a:gd name="connsiteX1" fmla="*/ 201706 w 754530"/>
              <a:gd name="connsiteY1" fmla="*/ 430306 h 859117"/>
              <a:gd name="connsiteX2" fmla="*/ 282388 w 754530"/>
              <a:gd name="connsiteY2" fmla="*/ 322729 h 859117"/>
              <a:gd name="connsiteX3" fmla="*/ 318247 w 754530"/>
              <a:gd name="connsiteY3" fmla="*/ 80682 h 859117"/>
              <a:gd name="connsiteX4" fmla="*/ 416859 w 754530"/>
              <a:gd name="connsiteY4" fmla="*/ 17929 h 859117"/>
              <a:gd name="connsiteX5" fmla="*/ 524436 w 754530"/>
              <a:gd name="connsiteY5" fmla="*/ 188259 h 859117"/>
              <a:gd name="connsiteX6" fmla="*/ 632012 w 754530"/>
              <a:gd name="connsiteY6" fmla="*/ 206188 h 859117"/>
              <a:gd name="connsiteX7" fmla="*/ 703730 w 754530"/>
              <a:gd name="connsiteY7" fmla="*/ 304800 h 859117"/>
              <a:gd name="connsiteX8" fmla="*/ 730624 w 754530"/>
              <a:gd name="connsiteY8" fmla="*/ 403411 h 859117"/>
              <a:gd name="connsiteX9" fmla="*/ 560294 w 754530"/>
              <a:gd name="connsiteY9" fmla="*/ 528917 h 859117"/>
              <a:gd name="connsiteX10" fmla="*/ 479612 w 754530"/>
              <a:gd name="connsiteY10" fmla="*/ 600635 h 859117"/>
              <a:gd name="connsiteX11" fmla="*/ 443753 w 754530"/>
              <a:gd name="connsiteY11" fmla="*/ 672353 h 859117"/>
              <a:gd name="connsiteX12" fmla="*/ 578224 w 754530"/>
              <a:gd name="connsiteY12" fmla="*/ 681317 h 859117"/>
              <a:gd name="connsiteX13" fmla="*/ 685800 w 754530"/>
              <a:gd name="connsiteY13" fmla="*/ 753035 h 859117"/>
              <a:gd name="connsiteX14" fmla="*/ 667871 w 754530"/>
              <a:gd name="connsiteY14" fmla="*/ 779929 h 859117"/>
              <a:gd name="connsiteX15" fmla="*/ 533400 w 754530"/>
              <a:gd name="connsiteY15" fmla="*/ 833717 h 859117"/>
              <a:gd name="connsiteX16" fmla="*/ 354106 w 754530"/>
              <a:gd name="connsiteY16" fmla="*/ 842682 h 859117"/>
              <a:gd name="connsiteX17" fmla="*/ 246530 w 754530"/>
              <a:gd name="connsiteY17" fmla="*/ 735106 h 859117"/>
              <a:gd name="connsiteX18" fmla="*/ 300318 w 754530"/>
              <a:gd name="connsiteY18" fmla="*/ 654423 h 859117"/>
              <a:gd name="connsiteX19" fmla="*/ 165847 w 754530"/>
              <a:gd name="connsiteY19" fmla="*/ 627529 h 859117"/>
              <a:gd name="connsiteX20" fmla="*/ 165847 w 754530"/>
              <a:gd name="connsiteY20" fmla="*/ 493059 h 859117"/>
              <a:gd name="connsiteX21" fmla="*/ 67236 w 754530"/>
              <a:gd name="connsiteY21" fmla="*/ 573741 h 859117"/>
              <a:gd name="connsiteX22" fmla="*/ 22412 w 754530"/>
              <a:gd name="connsiteY22" fmla="*/ 439270 h 85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4530" h="859117">
                <a:moveTo>
                  <a:pt x="22412" y="439270"/>
                </a:moveTo>
                <a:cubicBezTo>
                  <a:pt x="44824" y="415364"/>
                  <a:pt x="158377" y="449729"/>
                  <a:pt x="201706" y="430306"/>
                </a:cubicBezTo>
                <a:cubicBezTo>
                  <a:pt x="245035" y="410883"/>
                  <a:pt x="262965" y="381000"/>
                  <a:pt x="282388" y="322729"/>
                </a:cubicBezTo>
                <a:cubicBezTo>
                  <a:pt x="301811" y="264458"/>
                  <a:pt x="295835" y="131482"/>
                  <a:pt x="318247" y="80682"/>
                </a:cubicBezTo>
                <a:cubicBezTo>
                  <a:pt x="340659" y="29882"/>
                  <a:pt x="382494" y="0"/>
                  <a:pt x="416859" y="17929"/>
                </a:cubicBezTo>
                <a:cubicBezTo>
                  <a:pt x="451224" y="35858"/>
                  <a:pt x="488577" y="156883"/>
                  <a:pt x="524436" y="188259"/>
                </a:cubicBezTo>
                <a:cubicBezTo>
                  <a:pt x="560295" y="219635"/>
                  <a:pt x="602130" y="186764"/>
                  <a:pt x="632012" y="206188"/>
                </a:cubicBezTo>
                <a:cubicBezTo>
                  <a:pt x="661894" y="225612"/>
                  <a:pt x="687295" y="271930"/>
                  <a:pt x="703730" y="304800"/>
                </a:cubicBezTo>
                <a:cubicBezTo>
                  <a:pt x="720165" y="337670"/>
                  <a:pt x="754530" y="366058"/>
                  <a:pt x="730624" y="403411"/>
                </a:cubicBezTo>
                <a:cubicBezTo>
                  <a:pt x="706718" y="440764"/>
                  <a:pt x="602129" y="496046"/>
                  <a:pt x="560294" y="528917"/>
                </a:cubicBezTo>
                <a:cubicBezTo>
                  <a:pt x="518459" y="561788"/>
                  <a:pt x="499036" y="576729"/>
                  <a:pt x="479612" y="600635"/>
                </a:cubicBezTo>
                <a:cubicBezTo>
                  <a:pt x="460189" y="624541"/>
                  <a:pt x="427318" y="658906"/>
                  <a:pt x="443753" y="672353"/>
                </a:cubicBezTo>
                <a:cubicBezTo>
                  <a:pt x="460188" y="685800"/>
                  <a:pt x="537883" y="667870"/>
                  <a:pt x="578224" y="681317"/>
                </a:cubicBezTo>
                <a:cubicBezTo>
                  <a:pt x="618565" y="694764"/>
                  <a:pt x="670859" y="736600"/>
                  <a:pt x="685800" y="753035"/>
                </a:cubicBezTo>
                <a:cubicBezTo>
                  <a:pt x="700741" y="769470"/>
                  <a:pt x="693271" y="766482"/>
                  <a:pt x="667871" y="779929"/>
                </a:cubicBezTo>
                <a:cubicBezTo>
                  <a:pt x="642471" y="793376"/>
                  <a:pt x="585694" y="823258"/>
                  <a:pt x="533400" y="833717"/>
                </a:cubicBezTo>
                <a:cubicBezTo>
                  <a:pt x="481106" y="844176"/>
                  <a:pt x="401918" y="859117"/>
                  <a:pt x="354106" y="842682"/>
                </a:cubicBezTo>
                <a:cubicBezTo>
                  <a:pt x="306294" y="826247"/>
                  <a:pt x="255495" y="766482"/>
                  <a:pt x="246530" y="735106"/>
                </a:cubicBezTo>
                <a:cubicBezTo>
                  <a:pt x="237565" y="703730"/>
                  <a:pt x="313765" y="672353"/>
                  <a:pt x="300318" y="654423"/>
                </a:cubicBezTo>
                <a:cubicBezTo>
                  <a:pt x="286871" y="636494"/>
                  <a:pt x="188259" y="654423"/>
                  <a:pt x="165847" y="627529"/>
                </a:cubicBezTo>
                <a:cubicBezTo>
                  <a:pt x="143435" y="600635"/>
                  <a:pt x="182282" y="502024"/>
                  <a:pt x="165847" y="493059"/>
                </a:cubicBezTo>
                <a:cubicBezTo>
                  <a:pt x="149412" y="484094"/>
                  <a:pt x="92636" y="578223"/>
                  <a:pt x="67236" y="573741"/>
                </a:cubicBezTo>
                <a:cubicBezTo>
                  <a:pt x="41836" y="569259"/>
                  <a:pt x="0" y="463176"/>
                  <a:pt x="22412" y="439270"/>
                </a:cubicBezTo>
                <a:close/>
              </a:path>
            </a:pathLst>
          </a:custGeom>
          <a:solidFill>
            <a:srgbClr val="FFFF99">
              <a:alpha val="5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1371600" y="4191000"/>
            <a:ext cx="1676400" cy="8382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Xử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 </a:t>
            </a:r>
            <a:r>
              <a:rPr kumimoji="0" lang="en-US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lý</a:t>
            </a:r>
            <a:r>
              <a:rPr kumimoji="0" 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 </a:t>
            </a:r>
            <a:r>
              <a:rPr kumimoji="0" lang="en-US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ảnh</a:t>
            </a:r>
            <a:endParaRPr kumimoji="0" lang="en-US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baseline="0" dirty="0" smtClean="0">
                <a:latin typeface="Times New Roman" pitchFamily="18" charset="0"/>
                <a:ea typeface="ＭＳ Ｐゴシック" pitchFamily="50" charset="-128"/>
              </a:rPr>
              <a:t>(edge,</a:t>
            </a:r>
            <a:r>
              <a:rPr lang="en-US" sz="1600" dirty="0" smtClean="0">
                <a:latin typeface="Times New Roman" pitchFamily="18" charset="0"/>
                <a:ea typeface="ＭＳ Ｐゴシック" pitchFamily="50" charset="-128"/>
              </a:rPr>
              <a:t> color, filter, etc)</a:t>
            </a:r>
            <a:endParaRPr kumimoji="0" lang="en-US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962400" y="4191000"/>
            <a:ext cx="1676400" cy="8382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 smtClean="0">
                <a:latin typeface="Times New Roman" pitchFamily="18" charset="0"/>
                <a:ea typeface="ＭＳ Ｐゴシック" pitchFamily="50" charset="-128"/>
              </a:rPr>
              <a:t>Học</a:t>
            </a:r>
            <a:endParaRPr lang="en-US" dirty="0" smtClean="0">
              <a:latin typeface="Times New Roman" pitchFamily="18" charset="0"/>
              <a:ea typeface="ＭＳ Ｐゴシック" pitchFamily="50" charset="-128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Times New Roman" pitchFamily="18" charset="0"/>
                <a:ea typeface="ＭＳ Ｐゴシック" pitchFamily="50" charset="-128"/>
              </a:rPr>
              <a:t>(K-means, K-</a:t>
            </a:r>
            <a:r>
              <a:rPr lang="en-US" sz="1400" dirty="0" err="1" smtClean="0">
                <a:latin typeface="Times New Roman" pitchFamily="18" charset="0"/>
                <a:ea typeface="ＭＳ Ｐゴシック" pitchFamily="50" charset="-128"/>
              </a:rPr>
              <a:t>NN</a:t>
            </a:r>
            <a:r>
              <a:rPr lang="en-US" sz="1400" dirty="0" smtClean="0">
                <a:latin typeface="Times New Roman" pitchFamily="18" charset="0"/>
                <a:ea typeface="ＭＳ Ｐゴシック" pitchFamily="50" charset="-128"/>
              </a:rPr>
              <a:t>, etc)</a:t>
            </a:r>
            <a:endParaRPr lang="en-US" dirty="0" smtClean="0"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553200" y="4191000"/>
            <a:ext cx="1676400" cy="838200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Thị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 </a:t>
            </a:r>
            <a:r>
              <a:rPr kumimoji="0" lang="en-US" sz="20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giác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 </a:t>
            </a:r>
            <a:r>
              <a:rPr kumimoji="0" lang="en-US" sz="20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máy</a:t>
            </a:r>
            <a:r>
              <a:rPr kumimoji="0" lang="en-US" sz="20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rPr>
              <a:t> (CV)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5" name="Cross 14"/>
          <p:cNvSpPr/>
          <p:nvPr/>
        </p:nvSpPr>
        <p:spPr bwMode="auto">
          <a:xfrm>
            <a:off x="3352800" y="4495800"/>
            <a:ext cx="304800" cy="304800"/>
          </a:xfrm>
          <a:prstGeom prst="plus">
            <a:avLst>
              <a:gd name="adj" fmla="val 3676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6" name="Equal 15"/>
          <p:cNvSpPr/>
          <p:nvPr/>
        </p:nvSpPr>
        <p:spPr bwMode="auto">
          <a:xfrm>
            <a:off x="5867400" y="4495800"/>
            <a:ext cx="381000" cy="228600"/>
          </a:xfrm>
          <a:prstGeom prst="mathEqual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>Kỹ </a:t>
            </a:r>
            <a:r>
              <a:rPr lang="vi-VN" dirty="0" smtClean="0"/>
              <a:t>thuật tách ngưỡng tự động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pPr lvl="1"/>
                <a:r>
                  <a:rPr lang="en-US" smtClean="0"/>
                  <a:t>Xây dựng hàm f:g</a:t>
                </a:r>
                <a:r>
                  <a:rPr lang="en-US" smtClean="0">
                    <a:sym typeface="Wingdings" pitchFamily="2" charset="2"/>
                  </a:rPr>
                  <a:t> f(g) sao 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𝑔</m:t>
                        </m:r>
                      </m:e>
                    </m:d>
                    <m:r>
                      <a:rPr lang="en-US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.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[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𝑚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sym typeface="Wingdings" pitchFamily="2" charset="2"/>
                              </a:rPr>
                              <m:t>𝑔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𝐺</m:t>
                        </m:r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−1)]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smtClean="0"/>
              </a:p>
              <a:p>
                <a:pPr lvl="1"/>
                <a:r>
                  <a:rPr lang="en-US" smtClean="0"/>
                  <a:t>Tìm </a:t>
                </a:r>
                <a:r>
                  <a:rPr lang="el-GR"/>
                  <a:t>θ </a:t>
                </a:r>
                <a:r>
                  <a:rPr lang="en-US"/>
                  <a:t>sao cho: </a:t>
                </a:r>
                <a:r>
                  <a:rPr lang="en-US" smtClean="0"/>
                  <a:t>f(</a:t>
                </a:r>
                <a:r>
                  <a:rPr lang="el-GR"/>
                  <a:t>θ</a:t>
                </a:r>
                <a:r>
                  <a:rPr lang="en-US" smtClean="0"/>
                  <a:t>)=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{</m:t>
                        </m:r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</a:rPr>
                          <m:t>)}</m:t>
                        </m:r>
                      </m:e>
                    </m:func>
                  </m:oMath>
                </a14:m>
                <a:endParaRPr lang="en-US" smtClean="0"/>
              </a:p>
              <a:p>
                <a:r>
                  <a:rPr lang="en-US" smtClean="0"/>
                  <a:t>Ví dụ:</a:t>
                </a:r>
              </a:p>
              <a:p>
                <a:pPr lvl="1"/>
                <a:r>
                  <a:rPr lang="en-US" smtClean="0"/>
                  <a:t>Ảnh ban đầu 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 cstate="print"/>
                <a:stretch>
                  <a:fillRect l="-828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5775597" cy="24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2792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Kỹ thuật tách ngưỡng tự động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bảng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l-GR" dirty="0" smtClean="0"/>
              <a:t>θ</a:t>
            </a:r>
            <a:r>
              <a:rPr lang="en-US" dirty="0" smtClean="0"/>
              <a:t>=1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f(</a:t>
            </a:r>
            <a:r>
              <a:rPr lang="el-GR" dirty="0"/>
              <a:t>θ</a:t>
            </a:r>
            <a:r>
              <a:rPr lang="en-US" dirty="0" smtClean="0"/>
              <a:t>)=1.66</a:t>
            </a:r>
            <a:endParaRPr lang="en-US" dirty="0"/>
          </a:p>
        </p:txBody>
      </p:sp>
      <p:grpSp>
        <p:nvGrpSpPr>
          <p:cNvPr id="4" name="Group 5"/>
          <p:cNvGrpSpPr/>
          <p:nvPr/>
        </p:nvGrpSpPr>
        <p:grpSpPr>
          <a:xfrm>
            <a:off x="1828800" y="1828800"/>
            <a:ext cx="5486400" cy="3628084"/>
            <a:chOff x="2057400" y="2171700"/>
            <a:chExt cx="4591050" cy="30861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62" r="-1871"/>
            <a:stretch/>
          </p:blipFill>
          <p:spPr bwMode="auto">
            <a:xfrm>
              <a:off x="2057400" y="2171700"/>
              <a:ext cx="4591050" cy="1485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3648075"/>
              <a:ext cx="4505325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38612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2.2 </a:t>
            </a:r>
            <a:r>
              <a:rPr lang="en-US" sz="4000" dirty="0" err="1" smtClean="0"/>
              <a:t>Thuật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Watershed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smtClean="0"/>
              <a:t>watershed line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qua makers (</a:t>
            </a:r>
            <a:r>
              <a:rPr lang="en-US" dirty="0" err="1" smtClean="0"/>
              <a:t>đánh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/>
          </a:p>
        </p:txBody>
      </p:sp>
      <p:pic>
        <p:nvPicPr>
          <p:cNvPr id="2050" name="Picture 2" descr="watershed_fig3_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905000"/>
            <a:ext cx="1600200" cy="170688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62200" y="36576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endParaRPr lang="en-US" dirty="0"/>
          </a:p>
        </p:txBody>
      </p:sp>
      <p:pic>
        <p:nvPicPr>
          <p:cNvPr id="2052" name="Picture 4" descr="watershed_fig9_w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752600"/>
            <a:ext cx="2590800" cy="1834287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95800" y="3733800"/>
            <a:ext cx="319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Watershed Transform</a:t>
            </a:r>
            <a:endParaRPr lang="en-US" dirty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4419600"/>
            <a:ext cx="3428999" cy="1875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628650" y="1295400"/>
            <a:ext cx="78867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Thiết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lập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đường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Watershed line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tự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Triển</a:t>
            </a:r>
            <a:r>
              <a:rPr lang="en-US" sz="3200" dirty="0" smtClean="0"/>
              <a:t> </a:t>
            </a:r>
            <a:r>
              <a:rPr lang="en-US" sz="3200" dirty="0" err="1" smtClean="0"/>
              <a:t>khai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WS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thực</a:t>
            </a:r>
            <a:r>
              <a:rPr lang="en-US" sz="3200" dirty="0" smtClean="0"/>
              <a:t> </a:t>
            </a:r>
            <a:r>
              <a:rPr lang="en-US" sz="3200" dirty="0" err="1" smtClean="0"/>
              <a:t>tế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05000"/>
            <a:ext cx="3117423" cy="1986838"/>
          </a:xfrm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9487" y="1928056"/>
            <a:ext cx="3244809" cy="2071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3810000"/>
            <a:ext cx="2789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gốc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3886200"/>
            <a:ext cx="2862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Bước</a:t>
            </a:r>
            <a:r>
              <a:rPr lang="en-US" sz="2000" dirty="0" smtClean="0"/>
              <a:t> 1: </a:t>
            </a:r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Gradient; </a:t>
            </a:r>
            <a:r>
              <a:rPr lang="en-US" sz="2000" dirty="0" err="1" smtClean="0"/>
              <a:t>Sử</a:t>
            </a:r>
            <a:r>
              <a:rPr lang="en-US" sz="2000" dirty="0" smtClean="0"/>
              <a:t> </a:t>
            </a:r>
            <a:r>
              <a:rPr lang="en-US" sz="2000" dirty="0" err="1" smtClean="0"/>
              <a:t>dụng</a:t>
            </a:r>
            <a:r>
              <a:rPr lang="en-US" sz="2000" dirty="0" smtClean="0"/>
              <a:t> </a:t>
            </a:r>
            <a:r>
              <a:rPr lang="en-US" sz="2000" dirty="0" err="1" smtClean="0"/>
              <a:t>biên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của</a:t>
            </a:r>
            <a:r>
              <a:rPr lang="en-US" sz="2000" dirty="0" smtClean="0"/>
              <a:t> Gradient</a:t>
            </a:r>
          </a:p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Giá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trị</a:t>
            </a:r>
            <a:r>
              <a:rPr lang="en-US" sz="2000" dirty="0" smtClean="0">
                <a:solidFill>
                  <a:srgbClr val="FF0000"/>
                </a:solidFill>
              </a:rPr>
              <a:t> Gradient </a:t>
            </a:r>
            <a:r>
              <a:rPr lang="en-US" sz="2000" dirty="0" err="1" smtClean="0">
                <a:solidFill>
                  <a:srgbClr val="FF0000"/>
                </a:solidFill>
              </a:rPr>
              <a:t>cao</a:t>
            </a:r>
            <a:r>
              <a:rPr lang="en-US" sz="2000" dirty="0" smtClean="0">
                <a:solidFill>
                  <a:srgbClr val="FF0000"/>
                </a:solidFill>
              </a:rPr>
              <a:t> ở </a:t>
            </a:r>
            <a:r>
              <a:rPr lang="en-US" sz="2000" dirty="0" err="1" smtClean="0">
                <a:solidFill>
                  <a:srgbClr val="FF0000"/>
                </a:solidFill>
              </a:rPr>
              <a:t>biên</a:t>
            </a:r>
            <a:r>
              <a:rPr lang="en-US" sz="2000" dirty="0" smtClean="0">
                <a:solidFill>
                  <a:srgbClr val="FF0000"/>
                </a:solidFill>
              </a:rPr>
              <a:t> ở </a:t>
            </a:r>
            <a:r>
              <a:rPr lang="en-US" sz="2000" dirty="0" err="1" smtClean="0">
                <a:solidFill>
                  <a:srgbClr val="FF0000"/>
                </a:solidFill>
              </a:rPr>
              <a:t>đối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tượng</a:t>
            </a:r>
            <a:r>
              <a:rPr lang="en-US" sz="2000" dirty="0" smtClean="0">
                <a:solidFill>
                  <a:srgbClr val="FF0000"/>
                </a:solidFill>
              </a:rPr>
              <a:t>; </a:t>
            </a:r>
            <a:r>
              <a:rPr lang="en-US" sz="2000" dirty="0" err="1" smtClean="0">
                <a:solidFill>
                  <a:srgbClr val="FF0000"/>
                </a:solidFill>
              </a:rPr>
              <a:t>và</a:t>
            </a:r>
            <a:r>
              <a:rPr lang="en-US" sz="2000" dirty="0" smtClean="0">
                <a:solidFill>
                  <a:srgbClr val="FF0000"/>
                </a:solidFill>
              </a:rPr>
              <a:t>  </a:t>
            </a:r>
            <a:r>
              <a:rPr lang="en-US" sz="2000" dirty="0" err="1" smtClean="0">
                <a:solidFill>
                  <a:srgbClr val="FF0000"/>
                </a:solidFill>
              </a:rPr>
              <a:t>thấp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(mostly) </a:t>
            </a:r>
            <a:r>
              <a:rPr lang="en-US" sz="2000" dirty="0" err="1" smtClean="0">
                <a:solidFill>
                  <a:srgbClr val="FF0000"/>
                </a:solidFill>
              </a:rPr>
              <a:t>các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vùng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bên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trong</a:t>
            </a:r>
            <a:r>
              <a:rPr lang="en-US" sz="2000" dirty="0" smtClean="0">
                <a:solidFill>
                  <a:srgbClr val="FF0000"/>
                </a:solidFill>
              </a:rPr>
              <a:t>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29689" y="1935477"/>
            <a:ext cx="3227027" cy="20601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87658" y="3886200"/>
            <a:ext cx="27110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Bước</a:t>
            </a:r>
            <a:r>
              <a:rPr lang="en-US" sz="2000" dirty="0" smtClean="0"/>
              <a:t> 2: </a:t>
            </a:r>
            <a:r>
              <a:rPr lang="en-US" sz="2000" dirty="0" err="1" smtClean="0"/>
              <a:t>Đánh</a:t>
            </a:r>
            <a:r>
              <a:rPr lang="en-US" sz="2000" dirty="0" smtClean="0"/>
              <a:t> </a:t>
            </a:r>
            <a:r>
              <a:rPr lang="en-US" sz="2000" dirty="0" err="1" smtClean="0"/>
              <a:t>dấu</a:t>
            </a:r>
            <a:r>
              <a:rPr lang="en-US" sz="2000" dirty="0" smtClean="0"/>
              <a:t> </a:t>
            </a:r>
            <a:r>
              <a:rPr lang="en-US" sz="2000" dirty="0" err="1" smtClean="0"/>
              <a:t>tâm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foreground (</a:t>
            </a:r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)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tin </a:t>
            </a:r>
            <a:r>
              <a:rPr lang="en-US" sz="2000" dirty="0" err="1" smtClean="0"/>
              <a:t>cậy</a:t>
            </a:r>
            <a:r>
              <a:rPr lang="en-US" sz="2000" dirty="0" smtClean="0"/>
              <a:t> </a:t>
            </a:r>
            <a:r>
              <a:rPr lang="en-US" sz="2000" dirty="0" err="1" smtClean="0"/>
              <a:t>cao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endParaRPr lang="en-US" sz="2000" dirty="0" smtClean="0"/>
          </a:p>
          <a:p>
            <a:pPr algn="ctr"/>
            <a:r>
              <a:rPr lang="en-US" sz="2000" dirty="0" smtClean="0"/>
              <a:t>(</a:t>
            </a:r>
            <a:r>
              <a:rPr lang="en-US" sz="2000" dirty="0" err="1" smtClean="0"/>
              <a:t>Dùng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</a:t>
            </a:r>
            <a:r>
              <a:rPr lang="en-US" sz="2000" dirty="0" err="1" smtClean="0"/>
              <a:t>tử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thái</a:t>
            </a:r>
            <a:r>
              <a:rPr lang="en-US" sz="2000" dirty="0" smtClean="0"/>
              <a:t> </a:t>
            </a:r>
            <a:r>
              <a:rPr lang="en-US" sz="2000" dirty="0" err="1" smtClean="0"/>
              <a:t>học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6639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7757160" cy="1450757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 smtClean="0"/>
              <a:t>Triển</a:t>
            </a:r>
            <a:r>
              <a:rPr lang="en-US" sz="3200" dirty="0" smtClean="0"/>
              <a:t> </a:t>
            </a:r>
            <a:r>
              <a:rPr lang="en-US" sz="3200" dirty="0" err="1" smtClean="0"/>
              <a:t>khai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WS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thực</a:t>
            </a:r>
            <a:r>
              <a:rPr lang="en-US" sz="3200" dirty="0" smtClean="0"/>
              <a:t> </a:t>
            </a:r>
            <a:r>
              <a:rPr lang="en-US" sz="3200" dirty="0" err="1" smtClean="0"/>
              <a:t>tế</a:t>
            </a:r>
            <a:endParaRPr lang="en-US" sz="3200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</p:spPr>
        <p:txBody>
          <a:bodyPr/>
          <a:lstStyle/>
          <a:p>
            <a:r>
              <a:rPr lang="en-US" dirty="0" smtClean="0"/>
              <a:t>from - www.mathworks.com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Bước</a:t>
            </a:r>
            <a:r>
              <a:rPr lang="en-US" dirty="0" smtClean="0"/>
              <a:t> 3: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(open – closed)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markers (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) </a:t>
            </a:r>
            <a:r>
              <a:rPr lang="en-US" dirty="0" err="1" smtClean="0"/>
              <a:t>vùng</a:t>
            </a:r>
            <a:r>
              <a:rPr lang="en-US" dirty="0" smtClean="0"/>
              <a:t> inner (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19800" y="2743200"/>
            <a:ext cx="3013377" cy="192371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24600" y="4648200"/>
            <a:ext cx="239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Vùng</a:t>
            </a:r>
            <a:r>
              <a:rPr lang="en-US" sz="2000" dirty="0" smtClean="0"/>
              <a:t> </a:t>
            </a:r>
            <a:r>
              <a:rPr lang="en-US" sz="2000" dirty="0" err="1" smtClean="0"/>
              <a:t>bên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 smtClean="0"/>
              <a:t>đối</a:t>
            </a:r>
            <a:r>
              <a:rPr lang="en-US" sz="2000" dirty="0" smtClean="0"/>
              <a:t> </a:t>
            </a:r>
            <a:r>
              <a:rPr lang="en-US" sz="2000" dirty="0" err="1" smtClean="0"/>
              <a:t>tượng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tin </a:t>
            </a:r>
            <a:r>
              <a:rPr lang="en-US" sz="2000" dirty="0" err="1" smtClean="0"/>
              <a:t>cậy</a:t>
            </a:r>
            <a:r>
              <a:rPr lang="en-US" sz="2000" dirty="0" smtClean="0"/>
              <a:t> </a:t>
            </a:r>
            <a:r>
              <a:rPr lang="en-US" sz="2000" dirty="0" err="1" smtClean="0"/>
              <a:t>cao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endParaRPr lang="en-US" sz="2000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" y="2743200"/>
            <a:ext cx="2971800" cy="18971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9924" y="4648200"/>
            <a:ext cx="239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2</a:t>
            </a:r>
            <a:endParaRPr lang="en-US" sz="2000" dirty="0"/>
          </a:p>
        </p:txBody>
      </p:sp>
      <p:sp>
        <p:nvSpPr>
          <p:cNvPr id="20" name="Rounded Rectangle 19"/>
          <p:cNvSpPr/>
          <p:nvPr/>
        </p:nvSpPr>
        <p:spPr>
          <a:xfrm>
            <a:off x="3505200" y="3124200"/>
            <a:ext cx="19812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tử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thái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endParaRPr lang="en-US" sz="2400" dirty="0"/>
          </a:p>
        </p:txBody>
      </p:sp>
      <p:sp>
        <p:nvSpPr>
          <p:cNvPr id="21" name="Equal 20"/>
          <p:cNvSpPr/>
          <p:nvPr/>
        </p:nvSpPr>
        <p:spPr>
          <a:xfrm>
            <a:off x="5791200" y="3505200"/>
            <a:ext cx="381000" cy="2286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Plus 21"/>
          <p:cNvSpPr/>
          <p:nvPr/>
        </p:nvSpPr>
        <p:spPr>
          <a:xfrm>
            <a:off x="2971800" y="350520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5600" y="4804556"/>
            <a:ext cx="3216584" cy="20534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7124" y="5997714"/>
            <a:ext cx="239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vẽ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inner </a:t>
            </a:r>
            <a:r>
              <a:rPr lang="en-US" sz="2000" dirty="0" err="1" smtClean="0"/>
              <a:t>lên</a:t>
            </a:r>
            <a:r>
              <a:rPr lang="en-US" sz="2000" dirty="0" smtClean="0"/>
              <a:t> </a:t>
            </a:r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gốc</a:t>
            </a:r>
            <a:endParaRPr lang="en-US" sz="2000" dirty="0"/>
          </a:p>
        </p:txBody>
      </p:sp>
      <p:sp>
        <p:nvSpPr>
          <p:cNvPr id="25" name="Bent Arrow 24"/>
          <p:cNvSpPr/>
          <p:nvPr/>
        </p:nvSpPr>
        <p:spPr>
          <a:xfrm rot="10537397">
            <a:off x="6030986" y="4637014"/>
            <a:ext cx="304800" cy="304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554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Triển</a:t>
            </a:r>
            <a:r>
              <a:rPr lang="en-US" sz="3200" dirty="0" smtClean="0"/>
              <a:t> </a:t>
            </a:r>
            <a:r>
              <a:rPr lang="en-US" sz="3200" dirty="0" err="1" smtClean="0"/>
              <a:t>khai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toán</a:t>
            </a:r>
            <a:r>
              <a:rPr lang="en-US" sz="3200" dirty="0" smtClean="0"/>
              <a:t> WS </a:t>
            </a:r>
            <a:r>
              <a:rPr lang="en-US" sz="3200" dirty="0" err="1" smtClean="0"/>
              <a:t>trong</a:t>
            </a:r>
            <a:r>
              <a:rPr lang="en-US" sz="3200" dirty="0" smtClean="0"/>
              <a:t> </a:t>
            </a:r>
            <a:r>
              <a:rPr lang="en-US" sz="3200" dirty="0" err="1" smtClean="0"/>
              <a:t>thực</a:t>
            </a:r>
            <a:r>
              <a:rPr lang="en-US" sz="3200" dirty="0" smtClean="0"/>
              <a:t> </a:t>
            </a:r>
            <a:r>
              <a:rPr lang="en-US" sz="3200" dirty="0" err="1" smtClean="0"/>
              <a:t>tế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Vùng</a:t>
            </a:r>
            <a:r>
              <a:rPr lang="en-US" dirty="0" smtClean="0"/>
              <a:t> outer: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487" y="1752600"/>
            <a:ext cx="2978513" cy="1901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5086" y="1800416"/>
            <a:ext cx="2978514" cy="1901461"/>
          </a:xfrm>
          <a:prstGeom prst="rect">
            <a:avLst/>
          </a:prstGeom>
        </p:spPr>
      </p:pic>
      <p:pic>
        <p:nvPicPr>
          <p:cNvPr id="6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30045" y="1800416"/>
            <a:ext cx="2909155" cy="1857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" y="3429000"/>
            <a:ext cx="239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3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276600" y="3429000"/>
            <a:ext cx="239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sau</a:t>
            </a:r>
            <a:r>
              <a:rPr lang="en-US" sz="2000" dirty="0" smtClean="0"/>
              <a:t> </a:t>
            </a:r>
            <a:r>
              <a:rPr lang="en-US" sz="2000" dirty="0" err="1" smtClean="0"/>
              <a:t>khi</a:t>
            </a:r>
            <a:r>
              <a:rPr lang="en-US" sz="2000" dirty="0" smtClean="0"/>
              <a:t> </a:t>
            </a:r>
            <a:r>
              <a:rPr lang="en-US" sz="2000" dirty="0" err="1" smtClean="0"/>
              <a:t>đã</a:t>
            </a:r>
            <a:r>
              <a:rPr lang="en-US" sz="2000" dirty="0" smtClean="0"/>
              <a:t> </a:t>
            </a:r>
            <a:r>
              <a:rPr lang="en-US" sz="2000" dirty="0" err="1" smtClean="0"/>
              <a:t>làm</a:t>
            </a:r>
            <a:r>
              <a:rPr lang="en-US" sz="2000" dirty="0" smtClean="0"/>
              <a:t> </a:t>
            </a:r>
            <a:r>
              <a:rPr lang="en-US" sz="2000" dirty="0" err="1" smtClean="0"/>
              <a:t>trơn</a:t>
            </a:r>
            <a:r>
              <a:rPr lang="en-US" sz="2000" dirty="0" smtClean="0"/>
              <a:t>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biên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943600" y="3429000"/>
            <a:ext cx="2819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Nở</a:t>
            </a:r>
            <a:r>
              <a:rPr lang="en-US" sz="2000" dirty="0" smtClean="0"/>
              <a:t> </a:t>
            </a:r>
            <a:r>
              <a:rPr lang="en-US" sz="2000" dirty="0" err="1" smtClean="0"/>
              <a:t>rộng</a:t>
            </a:r>
            <a:r>
              <a:rPr lang="en-US" sz="2000" dirty="0" smtClean="0"/>
              <a:t> </a:t>
            </a:r>
            <a:r>
              <a:rPr lang="en-US" sz="2000" dirty="0" err="1" smtClean="0"/>
              <a:t>vùng</a:t>
            </a:r>
            <a:r>
              <a:rPr lang="en-US" sz="2000" dirty="0" smtClean="0"/>
              <a:t> inner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tỉ</a:t>
            </a:r>
            <a:r>
              <a:rPr lang="en-US" sz="2000" dirty="0" smtClean="0"/>
              <a:t> </a:t>
            </a:r>
            <a:r>
              <a:rPr lang="en-US" sz="2000" dirty="0" err="1" smtClean="0"/>
              <a:t>lệ</a:t>
            </a:r>
            <a:r>
              <a:rPr lang="en-US" sz="2000" dirty="0" smtClean="0"/>
              <a:t> </a:t>
            </a:r>
            <a:r>
              <a:rPr lang="en-US" sz="2000" dirty="0" err="1" smtClean="0"/>
              <a:t>nhất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endParaRPr lang="en-US" sz="2000" dirty="0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1601" y="4114800"/>
            <a:ext cx="3471020" cy="2215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67141" y="4114800"/>
            <a:ext cx="3391059" cy="21648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0200" y="60960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watershed line </a:t>
            </a:r>
            <a:r>
              <a:rPr lang="en-US" sz="2000" dirty="0" err="1" smtClean="0"/>
              <a:t>theo</a:t>
            </a:r>
            <a:r>
              <a:rPr lang="en-US" sz="2000" dirty="0" smtClean="0"/>
              <a:t> </a:t>
            </a:r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r>
              <a:rPr lang="en-US" sz="2000" dirty="0" smtClean="0"/>
              <a:t> Watershed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5181600" y="60739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inner/outer </a:t>
            </a:r>
          </a:p>
          <a:p>
            <a:pPr algn="ctr"/>
            <a:r>
              <a:rPr lang="en-US" sz="2000" dirty="0" err="1" smtClean="0"/>
              <a:t>v</a:t>
            </a:r>
            <a:r>
              <a:rPr lang="en-US" sz="2000" dirty="0" err="1" smtClean="0"/>
              <a:t>à</a:t>
            </a:r>
            <a:r>
              <a:rPr lang="en-US" sz="2000" dirty="0" smtClean="0"/>
              <a:t>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bao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023860" cy="1450757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 smtClean="0"/>
              <a:t>Triển</a:t>
            </a:r>
            <a:r>
              <a:rPr lang="en-US" sz="3600" dirty="0" smtClean="0"/>
              <a:t> </a:t>
            </a:r>
            <a:r>
              <a:rPr lang="en-US" sz="3600" dirty="0" err="1" smtClean="0"/>
              <a:t>khai</a:t>
            </a:r>
            <a:r>
              <a:rPr lang="en-US" sz="3600" dirty="0" smtClean="0"/>
              <a:t> </a:t>
            </a:r>
            <a:r>
              <a:rPr lang="en-US" sz="3600" dirty="0" err="1" smtClean="0"/>
              <a:t>thuật</a:t>
            </a:r>
            <a:r>
              <a:rPr lang="en-US" sz="3600" dirty="0" smtClean="0"/>
              <a:t> </a:t>
            </a:r>
            <a:r>
              <a:rPr lang="en-US" sz="3600" dirty="0" err="1" smtClean="0"/>
              <a:t>toán</a:t>
            </a:r>
            <a:r>
              <a:rPr lang="en-US" sz="3600" dirty="0" smtClean="0"/>
              <a:t> WS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thực</a:t>
            </a:r>
            <a:r>
              <a:rPr lang="en-US" sz="3600" dirty="0" smtClean="0"/>
              <a:t> </a:t>
            </a:r>
            <a:r>
              <a:rPr lang="en-US" sz="3600" dirty="0" err="1" smtClean="0"/>
              <a:t>tế</a:t>
            </a:r>
            <a:endParaRPr lang="en-US" sz="36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308" y="1524000"/>
            <a:ext cx="3504892" cy="2237497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4135552"/>
            <a:ext cx="3429000" cy="218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3581400"/>
            <a:ext cx="239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mark inner/outer</a:t>
            </a:r>
            <a:endParaRPr lang="en-US" sz="2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524000"/>
            <a:ext cx="3391059" cy="216482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4953616" y="25146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watershed_fig9_w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2057400"/>
            <a:ext cx="1371600" cy="97109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2895600" y="3581400"/>
            <a:ext cx="2397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Thuật</a:t>
            </a:r>
            <a:r>
              <a:rPr lang="en-US" sz="2000" dirty="0" smtClean="0"/>
              <a:t> </a:t>
            </a:r>
            <a:r>
              <a:rPr lang="en-US" sz="2000" dirty="0" err="1" smtClean="0"/>
              <a:t>toán</a:t>
            </a:r>
            <a:endParaRPr lang="en-US" sz="2000" dirty="0" smtClean="0"/>
          </a:p>
          <a:p>
            <a:pPr algn="ctr"/>
            <a:r>
              <a:rPr lang="en-US" sz="2000" dirty="0" smtClean="0"/>
              <a:t>Watershed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 rot="5400000">
            <a:off x="6858000" y="3733800"/>
            <a:ext cx="381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67400" y="6150114"/>
            <a:ext cx="239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Kết</a:t>
            </a:r>
            <a:r>
              <a:rPr lang="en-US" sz="2000" dirty="0" smtClean="0"/>
              <a:t> </a:t>
            </a:r>
            <a:r>
              <a:rPr lang="en-US" sz="2000" dirty="0" err="1" smtClean="0"/>
              <a:t>quả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đoạn</a:t>
            </a:r>
            <a:endParaRPr lang="en-US" sz="2000" dirty="0"/>
          </a:p>
        </p:txBody>
      </p:sp>
      <p:pic>
        <p:nvPicPr>
          <p:cNvPr id="21" name="Picture 2" descr="F:\Day DHNN\Plant Data\ara2013_plant140_rgb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05000" y="4343400"/>
            <a:ext cx="1775166" cy="17526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1524000" y="6172200"/>
            <a:ext cx="2397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/>
              <a:t>Thử</a:t>
            </a:r>
            <a:r>
              <a:rPr lang="en-US" sz="2000" dirty="0" smtClean="0"/>
              <a:t> </a:t>
            </a:r>
            <a:r>
              <a:rPr lang="en-US" sz="2000" dirty="0" smtClean="0"/>
              <a:t>WS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ảnh</a:t>
            </a:r>
            <a:r>
              <a:rPr lang="en-US" sz="2000" dirty="0" smtClean="0"/>
              <a:t> ???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6278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126"/>
            <a:ext cx="8610600" cy="87347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 smtClean="0"/>
              <a:t>Triển</a:t>
            </a:r>
            <a:r>
              <a:rPr lang="en-US" sz="3600" dirty="0" smtClean="0"/>
              <a:t> </a:t>
            </a:r>
            <a:r>
              <a:rPr lang="en-US" sz="3600" dirty="0" err="1" smtClean="0"/>
              <a:t>khai</a:t>
            </a:r>
            <a:r>
              <a:rPr lang="en-US" sz="3600" dirty="0" smtClean="0"/>
              <a:t> </a:t>
            </a:r>
            <a:r>
              <a:rPr lang="en-US" sz="3600" dirty="0" err="1" smtClean="0"/>
              <a:t>thuật</a:t>
            </a:r>
            <a:r>
              <a:rPr lang="en-US" sz="3600" dirty="0" smtClean="0"/>
              <a:t> </a:t>
            </a:r>
            <a:r>
              <a:rPr lang="en-US" sz="3600" dirty="0" err="1" smtClean="0"/>
              <a:t>toán</a:t>
            </a:r>
            <a:r>
              <a:rPr lang="en-US" sz="3600" dirty="0" smtClean="0"/>
              <a:t> WS </a:t>
            </a:r>
            <a:r>
              <a:rPr lang="en-US" sz="3600" dirty="0" err="1" smtClean="0"/>
              <a:t>trong</a:t>
            </a:r>
            <a:r>
              <a:rPr lang="en-US" sz="3600" dirty="0" smtClean="0"/>
              <a:t> </a:t>
            </a:r>
            <a:r>
              <a:rPr lang="en-US" sz="3600" dirty="0" err="1" smtClean="0"/>
              <a:t>thực</a:t>
            </a:r>
            <a:r>
              <a:rPr lang="en-US" sz="3600" dirty="0" smtClean="0"/>
              <a:t> </a:t>
            </a:r>
            <a:r>
              <a:rPr lang="en-US" sz="3600" dirty="0" err="1" smtClean="0"/>
              <a:t>tế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650" y="1295400"/>
            <a:ext cx="851535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Phân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đoạn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ảnh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“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đường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”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trên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camera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hành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trình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6699" y="2057400"/>
            <a:ext cx="3854301" cy="1905000"/>
          </a:xfrm>
        </p:spPr>
      </p:pic>
      <p:pic>
        <p:nvPicPr>
          <p:cNvPr id="11" name="Content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385"/>
          <a:stretch>
            <a:fillRect/>
          </a:stretch>
        </p:blipFill>
        <p:spPr>
          <a:xfrm>
            <a:off x="4449884" y="2057400"/>
            <a:ext cx="1950916" cy="1920935"/>
          </a:xfrm>
          <a:prstGeom prst="rect">
            <a:avLst/>
          </a:prstGeom>
        </p:spPr>
      </p:pic>
      <p:pic>
        <p:nvPicPr>
          <p:cNvPr id="12" name="Content Placeholder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29400" y="2057399"/>
            <a:ext cx="1828800" cy="1953427"/>
          </a:xfrm>
          <a:prstGeom prst="rect">
            <a:avLst/>
          </a:prstGeom>
        </p:spPr>
      </p:pic>
      <p:pic>
        <p:nvPicPr>
          <p:cNvPr id="13" name="Content Placeholder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4495800"/>
            <a:ext cx="1837950" cy="1837950"/>
          </a:xfrm>
          <a:prstGeom prst="rect">
            <a:avLst/>
          </a:prstGeom>
        </p:spPr>
      </p:pic>
      <p:pic>
        <p:nvPicPr>
          <p:cNvPr id="14" name="Content Placeholder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9600" y="4495800"/>
            <a:ext cx="1832898" cy="1832898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34993" y="4495800"/>
            <a:ext cx="1823207" cy="1828800"/>
          </a:xfrm>
          <a:prstGeom prst="rect">
            <a:avLst/>
          </a:prstGeom>
        </p:spPr>
      </p:pic>
      <p:pic>
        <p:nvPicPr>
          <p:cNvPr id="16" name="Content Placeholder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2200" y="4495800"/>
            <a:ext cx="1834410" cy="182880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267200" y="29718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400800" y="29718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52400" y="53340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2209800" y="53340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4267200" y="53340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6324600" y="5334000"/>
            <a:ext cx="1524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09600" y="40386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590800" y="4038600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48898" y="3962400"/>
            <a:ext cx="1523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“modify” </a:t>
            </a:r>
            <a:br>
              <a:rPr lang="en-US" dirty="0" smtClean="0"/>
            </a:b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59424" y="3886200"/>
            <a:ext cx="156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endParaRPr lang="en-US" dirty="0" smtClean="0"/>
          </a:p>
          <a:p>
            <a:pPr algn="ctr"/>
            <a:r>
              <a:rPr lang="en-US" dirty="0" smtClean="0"/>
              <a:t>inner region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50087" y="6211669"/>
            <a:ext cx="122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</a:t>
            </a:r>
            <a:r>
              <a:rPr lang="en-US" dirty="0" err="1" smtClean="0"/>
              <a:t>nh</a:t>
            </a:r>
            <a:r>
              <a:rPr lang="en-US" dirty="0" smtClean="0"/>
              <a:t> border</a:t>
            </a:r>
          </a:p>
          <a:p>
            <a:pPr algn="ctr"/>
            <a:r>
              <a:rPr lang="en-US" dirty="0" err="1" smtClean="0"/>
              <a:t>của</a:t>
            </a:r>
            <a:r>
              <a:rPr lang="en-US" dirty="0" smtClean="0"/>
              <a:t> inner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90800" y="6211669"/>
            <a:ext cx="1229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</a:t>
            </a:r>
            <a:r>
              <a:rPr lang="en-US" dirty="0" err="1" smtClean="0"/>
              <a:t>nh</a:t>
            </a:r>
            <a:r>
              <a:rPr lang="en-US" dirty="0" smtClean="0"/>
              <a:t> border</a:t>
            </a:r>
          </a:p>
          <a:p>
            <a:pPr algn="ctr"/>
            <a:r>
              <a:rPr lang="en-US" dirty="0" err="1" smtClean="0"/>
              <a:t>của</a:t>
            </a:r>
            <a:r>
              <a:rPr lang="en-US" dirty="0" smtClean="0"/>
              <a:t> outer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495800" y="6211669"/>
            <a:ext cx="1601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 smtClean="0"/>
          </a:p>
          <a:p>
            <a:pPr algn="ctr"/>
            <a:r>
              <a:rPr lang="en-US" dirty="0" smtClean="0"/>
              <a:t>Watershed line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986696" y="6211669"/>
            <a:ext cx="119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 smtClean="0"/>
          </a:p>
          <a:p>
            <a:pPr algn="ctr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803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Graph-cut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Graph (</a:t>
            </a:r>
            <a:r>
              <a:rPr lang="en-US" dirty="0" err="1" smtClean="0"/>
              <a:t>đồ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)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pixels</a:t>
            </a:r>
          </a:p>
          <a:p>
            <a:pPr lvl="1"/>
            <a:r>
              <a:rPr lang="en-US" dirty="0" smtClean="0"/>
              <a:t>G = (V, E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 weight </a:t>
            </a:r>
            <a:r>
              <a:rPr lang="en-US" dirty="0" err="1" smtClean="0">
                <a:sym typeface="Wingdings" pitchFamily="2" charset="2"/>
              </a:rPr>
              <a:t>nối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dữ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giữa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pixel;</a:t>
            </a:r>
          </a:p>
          <a:p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feature space </a:t>
            </a:r>
            <a:r>
              <a:rPr lang="en-US" dirty="0" err="1" smtClean="0"/>
              <a:t>là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node </a:t>
            </a:r>
            <a:r>
              <a:rPr lang="en-US" dirty="0" err="1" smtClean="0"/>
              <a:t>của</a:t>
            </a:r>
            <a:r>
              <a:rPr lang="en-US" dirty="0" smtClean="0"/>
              <a:t> Graph</a:t>
            </a:r>
          </a:p>
          <a:p>
            <a:r>
              <a:rPr lang="en-US" dirty="0" smtClean="0"/>
              <a:t>Edge (</a:t>
            </a:r>
            <a:r>
              <a:rPr lang="en-US" dirty="0" err="1" smtClean="0"/>
              <a:t>cạnh</a:t>
            </a:r>
            <a:r>
              <a:rPr lang="en-US" dirty="0" smtClean="0"/>
              <a:t>) </a:t>
            </a:r>
            <a:r>
              <a:rPr lang="en-US" dirty="0" err="1" smtClean="0"/>
              <a:t>của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graph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nối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810000" y="2743200"/>
            <a:ext cx="4888254" cy="39702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Graph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90600" y="1447800"/>
            <a:ext cx="7010400" cy="5219221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1: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XLA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38200" y="3810000"/>
            <a:ext cx="10620376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752600"/>
            <a:ext cx="2362200" cy="1791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019800" y="1905000"/>
            <a:ext cx="293862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xét</a:t>
            </a:r>
            <a:r>
              <a:rPr lang="en-US" sz="2000" dirty="0" smtClean="0"/>
              <a:t>:</a:t>
            </a:r>
          </a:p>
          <a:p>
            <a:pPr>
              <a:buFontTx/>
              <a:buChar char="-"/>
            </a:pPr>
            <a:r>
              <a:rPr lang="en-US" dirty="0" err="1" smtClean="0"/>
              <a:t>Kênh</a:t>
            </a:r>
            <a:r>
              <a:rPr lang="en-US" dirty="0" smtClean="0"/>
              <a:t> Red + Green</a:t>
            </a:r>
          </a:p>
          <a:p>
            <a:pPr>
              <a:buFont typeface="Wingdings"/>
              <a:buChar char="è"/>
            </a:pPr>
            <a:r>
              <a:rPr lang="en-US" dirty="0" smtClean="0">
                <a:sym typeface="Wingdings" pitchFamily="2" charset="2"/>
              </a:rPr>
              <a:t>Cho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tách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tốt</a:t>
            </a:r>
            <a:endParaRPr lang="en-US" dirty="0" smtClean="0">
              <a:sym typeface="Wingdings" pitchFamily="2" charset="2"/>
            </a:endParaRPr>
          </a:p>
          <a:p>
            <a:pPr>
              <a:buFontTx/>
              <a:buChar char="-"/>
            </a:pPr>
            <a:r>
              <a:rPr lang="en-US" dirty="0" err="1" smtClean="0">
                <a:sym typeface="Wingdings" pitchFamily="2" charset="2"/>
              </a:rPr>
              <a:t>Kênh</a:t>
            </a:r>
            <a:r>
              <a:rPr lang="en-US" dirty="0" smtClean="0">
                <a:sym typeface="Wingdings" pitchFamily="2" charset="2"/>
              </a:rPr>
              <a:t> Blue </a:t>
            </a:r>
            <a:r>
              <a:rPr lang="en-US" dirty="0" err="1" smtClean="0">
                <a:sym typeface="Wingdings" pitchFamily="2" charset="2"/>
              </a:rPr>
              <a:t>khó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tách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Xử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kênh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R+G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Graph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3001" t="53739" r="7448" b="12174"/>
          <a:stretch>
            <a:fillRect/>
          </a:stretch>
        </p:blipFill>
        <p:spPr>
          <a:xfrm>
            <a:off x="6096000" y="1600200"/>
            <a:ext cx="3048000" cy="2133600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6553200" y="22860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00600" y="1600200"/>
            <a:ext cx="2187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Cut: </a:t>
            </a:r>
          </a:p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cut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478155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cut in a graph is a set of edges whose removal disconnects the graph.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A </a:t>
            </a:r>
            <a:r>
              <a:rPr lang="en-US" sz="2400" dirty="0" smtClean="0">
                <a:solidFill>
                  <a:srgbClr val="FF0000"/>
                </a:solidFill>
              </a:rPr>
              <a:t>minimum cut </a:t>
            </a:r>
            <a:r>
              <a:rPr lang="en-US" sz="2400" dirty="0" smtClean="0"/>
              <a:t>is a cut with a minimum number of edges. It is denoted by S. In the weighted graph, </a:t>
            </a:r>
          </a:p>
          <a:p>
            <a:pPr>
              <a:buFont typeface="Wingdings" pitchFamily="2" charset="2"/>
              <a:buNone/>
            </a:pPr>
            <a:r>
              <a:rPr lang="en-US" sz="2400" dirty="0" smtClean="0"/>
              <a:t>       </a:t>
            </a:r>
            <a:r>
              <a:rPr lang="en-US" sz="2400" dirty="0" smtClean="0"/>
              <a:t>cut(</a:t>
            </a:r>
            <a:r>
              <a:rPr lang="en-US" sz="2400" dirty="0" err="1" smtClean="0"/>
              <a:t>A,B</a:t>
            </a:r>
            <a:r>
              <a:rPr lang="en-US" sz="2400" dirty="0" smtClean="0"/>
              <a:t>) = ∑</a:t>
            </a:r>
            <a:r>
              <a:rPr lang="en-US" sz="900" dirty="0" smtClean="0"/>
              <a:t>    </a:t>
            </a:r>
            <a:r>
              <a:rPr lang="en-US" sz="2400" dirty="0" smtClean="0"/>
              <a:t>  w(</a:t>
            </a:r>
            <a:r>
              <a:rPr lang="en-US" sz="2400" dirty="0" err="1" smtClean="0"/>
              <a:t>u,v</a:t>
            </a:r>
            <a:r>
              <a:rPr lang="en-US" sz="2400" dirty="0" smtClean="0"/>
              <a:t>)   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   </a:t>
            </a:r>
            <a:r>
              <a:rPr lang="en-US" sz="1400" dirty="0" smtClean="0"/>
              <a:t>                               u E </a:t>
            </a:r>
            <a:r>
              <a:rPr lang="en-US" sz="1400" dirty="0" err="1" smtClean="0"/>
              <a:t>A,v</a:t>
            </a:r>
            <a:r>
              <a:rPr lang="en-US" sz="1400" dirty="0" smtClean="0"/>
              <a:t> E B   </a:t>
            </a:r>
          </a:p>
          <a:p>
            <a:pPr>
              <a:buNone/>
            </a:pPr>
            <a:r>
              <a:rPr lang="en-US" sz="1400" dirty="0" smtClean="0"/>
              <a:t>     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 A &amp; B are two partitioned disjoint sets</a:t>
            </a:r>
            <a:endParaRPr lang="en-US" sz="1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 Min Cut method, the graph is partitioned into clusters.</a:t>
            </a:r>
          </a:p>
          <a:p>
            <a:pPr lvl="1"/>
            <a:r>
              <a:rPr lang="en-US" dirty="0" smtClean="0"/>
              <a:t>Each cluster is considered as an image segment.</a:t>
            </a:r>
          </a:p>
          <a:p>
            <a:r>
              <a:rPr lang="en-US" dirty="0" smtClean="0"/>
              <a:t>Normalized Cut (</a:t>
            </a:r>
            <a:r>
              <a:rPr lang="en-US" dirty="0" err="1" smtClean="0"/>
              <a:t>Ncut</a:t>
            </a:r>
            <a:r>
              <a:rPr lang="en-US" dirty="0" smtClean="0"/>
              <a:t>) :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           </a:t>
            </a:r>
            <a:r>
              <a:rPr lang="en-US" dirty="0" err="1" smtClean="0"/>
              <a:t>Ncut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=   </a:t>
            </a:r>
            <a:r>
              <a:rPr lang="en-US" u="sng" dirty="0" smtClean="0"/>
              <a:t>cut(</a:t>
            </a:r>
            <a:r>
              <a:rPr lang="en-US" u="sng" dirty="0" err="1" smtClean="0"/>
              <a:t>A,B</a:t>
            </a:r>
            <a:r>
              <a:rPr lang="en-US" u="sng" dirty="0" smtClean="0"/>
              <a:t>)</a:t>
            </a:r>
            <a:r>
              <a:rPr lang="en-US" dirty="0" smtClean="0"/>
              <a:t>      +   </a:t>
            </a:r>
            <a:r>
              <a:rPr lang="en-US" u="sng" dirty="0" smtClean="0"/>
              <a:t>cut(</a:t>
            </a:r>
            <a:r>
              <a:rPr lang="en-US" u="sng" dirty="0" err="1" smtClean="0"/>
              <a:t>A,B</a:t>
            </a:r>
            <a:r>
              <a:rPr lang="en-US" u="sng" dirty="0" smtClean="0"/>
              <a:t>)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                                assoc(</a:t>
            </a:r>
            <a:r>
              <a:rPr lang="en-US" dirty="0" err="1" smtClean="0"/>
              <a:t>A,V</a:t>
            </a:r>
            <a:r>
              <a:rPr lang="en-US" dirty="0" smtClean="0"/>
              <a:t>)     assoc(</a:t>
            </a:r>
            <a:r>
              <a:rPr lang="en-US" dirty="0" err="1" smtClean="0"/>
              <a:t>B,V</a:t>
            </a:r>
            <a:r>
              <a:rPr lang="en-US" dirty="0" smtClean="0"/>
              <a:t>)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where, assoc(</a:t>
            </a:r>
            <a:r>
              <a:rPr lang="en-US" dirty="0" err="1" smtClean="0"/>
              <a:t>A,V</a:t>
            </a:r>
            <a:r>
              <a:rPr lang="en-US" dirty="0" smtClean="0"/>
              <a:t>) = ∑  w(</a:t>
            </a:r>
            <a:r>
              <a:rPr lang="en-US" dirty="0" err="1" smtClean="0"/>
              <a:t>u,t</a:t>
            </a:r>
            <a:r>
              <a:rPr lang="en-US" dirty="0" smtClean="0"/>
              <a:t>)</a:t>
            </a:r>
          </a:p>
          <a:p>
            <a:pPr>
              <a:buFont typeface="Wingdings" pitchFamily="2" charset="2"/>
              <a:buNone/>
            </a:pPr>
            <a:r>
              <a:rPr lang="en-US" dirty="0" smtClean="0"/>
              <a:t>                                    </a:t>
            </a:r>
            <a:r>
              <a:rPr lang="en-US" sz="1200" dirty="0" smtClean="0"/>
              <a:t>u E A, t E V</a:t>
            </a:r>
          </a:p>
          <a:p>
            <a:r>
              <a:rPr lang="en-US" dirty="0" smtClean="0"/>
              <a:t>The cut is made such that the normalized cut value between the two sets A &amp; B is minimum.</a:t>
            </a:r>
          </a:p>
          <a:p>
            <a:pPr>
              <a:buFont typeface="Wingdings" pitchFamily="2" charset="2"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dirty="0" smtClean="0"/>
              <a:t>Average Cut: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      </a:t>
            </a:r>
            <a:r>
              <a:rPr lang="en-US" dirty="0" err="1" smtClean="0"/>
              <a:t>Averagecut</a:t>
            </a:r>
            <a:r>
              <a:rPr lang="en-US" dirty="0" smtClean="0"/>
              <a:t>(</a:t>
            </a:r>
            <a:r>
              <a:rPr lang="en-US" dirty="0" err="1" smtClean="0"/>
              <a:t>A,B</a:t>
            </a:r>
            <a:r>
              <a:rPr lang="en-US" dirty="0" smtClean="0"/>
              <a:t>) =   </a:t>
            </a:r>
            <a:r>
              <a:rPr lang="en-US" u="sng" dirty="0" smtClean="0"/>
              <a:t>cut(</a:t>
            </a:r>
            <a:r>
              <a:rPr lang="en-US" u="sng" dirty="0" err="1" smtClean="0"/>
              <a:t>A,B</a:t>
            </a:r>
            <a:r>
              <a:rPr lang="en-US" u="sng" dirty="0" smtClean="0"/>
              <a:t>)</a:t>
            </a:r>
            <a:r>
              <a:rPr lang="en-US" dirty="0" smtClean="0"/>
              <a:t>      +   </a:t>
            </a:r>
            <a:r>
              <a:rPr lang="en-US" u="sng" dirty="0" smtClean="0"/>
              <a:t>cut(</a:t>
            </a:r>
            <a:r>
              <a:rPr lang="en-US" u="sng" dirty="0" err="1" smtClean="0"/>
              <a:t>A,B</a:t>
            </a:r>
            <a:r>
              <a:rPr lang="en-US" u="sng" dirty="0" smtClean="0"/>
              <a:t>)</a:t>
            </a:r>
          </a:p>
          <a:p>
            <a:pPr>
              <a:buFont typeface="Wingdings" pitchFamily="2" charset="2"/>
              <a:buNone/>
              <a:defRPr/>
            </a:pPr>
            <a:r>
              <a:rPr lang="en-US" dirty="0" smtClean="0"/>
              <a:t>                                          |A|                    |B|</a:t>
            </a:r>
            <a:endParaRPr lang="en-US" kern="0" dirty="0" smtClean="0"/>
          </a:p>
          <a:p>
            <a: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endParaRPr lang="en-US" dirty="0" smtClean="0"/>
          </a:p>
          <a:p>
            <a: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dirty="0" smtClean="0"/>
              <a:t>The average cut measure is proportional to the total link weight cut, normalized by the sizes of the partitions.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n"/>
              <a:defRPr/>
            </a:pPr>
            <a:r>
              <a:rPr lang="en-US" dirty="0" smtClean="0"/>
              <a:t>The problem with Average Cut is that one cannot ensure the two partitions computed will have tight within-group similarity.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152400" y="2971800"/>
            <a:ext cx="4038600" cy="289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8800" y="4038600"/>
            <a:ext cx="7886700" cy="49530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endParaRPr lang="en-US" dirty="0" smtClean="0"/>
          </a:p>
          <a:p>
            <a:pPr lvl="1"/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pPr lvl="1"/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lvl="1"/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endParaRPr lang="en-US" dirty="0" smtClean="0"/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05200" y="13716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2. </a:t>
            </a:r>
            <a:r>
              <a:rPr lang="en-US" sz="2000" b="1" dirty="0" err="1" smtClean="0"/>
              <a:t>Phân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đoạn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động</a:t>
            </a:r>
            <a:endParaRPr lang="en-US" sz="2000" b="1" dirty="0"/>
          </a:p>
        </p:txBody>
      </p:sp>
      <p:cxnSp>
        <p:nvCxnSpPr>
          <p:cNvPr id="6" name="Straight Arrow Connector 5"/>
          <p:cNvCxnSpPr>
            <a:stCxn id="4" idx="4"/>
            <a:endCxn id="10" idx="0"/>
          </p:cNvCxnSpPr>
          <p:nvPr/>
        </p:nvCxnSpPr>
        <p:spPr>
          <a:xfrm flipH="1">
            <a:off x="1181100" y="2209800"/>
            <a:ext cx="3543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4"/>
            <a:endCxn id="11" idx="0"/>
          </p:cNvCxnSpPr>
          <p:nvPr/>
        </p:nvCxnSpPr>
        <p:spPr>
          <a:xfrm flipH="1">
            <a:off x="3238500" y="2209800"/>
            <a:ext cx="14859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048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2.1.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(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adaptive)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622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2.2. </a:t>
            </a:r>
            <a:r>
              <a:rPr lang="en-US" dirty="0" err="1" smtClean="0"/>
              <a:t>Đặc</a:t>
            </a:r>
            <a:r>
              <a:rPr lang="en-US" dirty="0" smtClean="0"/>
              <a:t> 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(gradient, </a:t>
            </a:r>
            <a:r>
              <a:rPr lang="en-US" dirty="0" err="1" smtClean="0"/>
              <a:t>graphcut</a:t>
            </a:r>
            <a:r>
              <a:rPr lang="en-US" dirty="0" smtClean="0"/>
              <a:t>, WS)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3434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2.4. </a:t>
            </a:r>
            <a:r>
              <a:rPr lang="en-US" dirty="0" err="1" smtClean="0"/>
              <a:t>Xấp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6781800" y="3124200"/>
            <a:ext cx="2133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4.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 smtClean="0"/>
          </a:p>
          <a:p>
            <a:pPr algn="ctr"/>
            <a:r>
              <a:rPr lang="en-US" dirty="0" smtClean="0"/>
              <a:t>(K-means,</a:t>
            </a:r>
          </a:p>
          <a:p>
            <a:pPr algn="ctr"/>
            <a:r>
              <a:rPr lang="en-US" dirty="0" smtClean="0"/>
              <a:t>Mean-shift, etc)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4"/>
            <a:endCxn id="15" idx="0"/>
          </p:cNvCxnSpPr>
          <p:nvPr/>
        </p:nvCxnSpPr>
        <p:spPr>
          <a:xfrm>
            <a:off x="4724400" y="2209800"/>
            <a:ext cx="495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4"/>
            <a:endCxn id="18" idx="0"/>
          </p:cNvCxnSpPr>
          <p:nvPr/>
        </p:nvCxnSpPr>
        <p:spPr>
          <a:xfrm>
            <a:off x="4724400" y="2209800"/>
            <a:ext cx="3124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04800" y="4724400"/>
            <a:ext cx="3733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2.3. </a:t>
            </a:r>
            <a:r>
              <a:rPr lang="en-US" sz="2000" dirty="0" err="1" smtClean="0">
                <a:solidFill>
                  <a:srgbClr val="FFFF00"/>
                </a:solidFill>
              </a:rPr>
              <a:t>Hậu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xử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lý</a:t>
            </a:r>
            <a:endParaRPr lang="en-US" sz="2000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(</a:t>
            </a:r>
            <a:r>
              <a:rPr lang="en-US" sz="2000" dirty="0" err="1" smtClean="0">
                <a:solidFill>
                  <a:srgbClr val="FFFF00"/>
                </a:solidFill>
              </a:rPr>
              <a:t>hình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thái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học</a:t>
            </a:r>
            <a:r>
              <a:rPr lang="en-US" sz="2000" dirty="0" smtClean="0">
                <a:solidFill>
                  <a:srgbClr val="FFFF00"/>
                </a:solidFill>
              </a:rPr>
              <a:t>, connected region)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781800" y="4762500"/>
            <a:ext cx="21336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(</a:t>
            </a:r>
          </a:p>
          <a:p>
            <a:pPr algn="ctr"/>
            <a:r>
              <a:rPr lang="en-US" dirty="0" smtClean="0"/>
              <a:t>R-CNN…)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4"/>
          </p:cNvCxnSpPr>
          <p:nvPr/>
        </p:nvCxnSpPr>
        <p:spPr>
          <a:xfrm>
            <a:off x="4724400" y="2209800"/>
            <a:ext cx="2743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43000" y="4114800"/>
            <a:ext cx="20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Thuần</a:t>
            </a:r>
            <a:r>
              <a:rPr lang="en-US" dirty="0" smtClean="0"/>
              <a:t> </a:t>
            </a:r>
            <a:r>
              <a:rPr lang="en-US" dirty="0" err="1" smtClean="0"/>
              <a:t>túy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>
          <a:xfrm>
            <a:off x="2133600" y="4495800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connected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Các điểm 4 và 8-láng giềng </a:t>
            </a:r>
            <a:endParaRPr lang="en-US" dirty="0"/>
          </a:p>
          <a:p>
            <a:pPr lvl="1"/>
            <a:r>
              <a:rPr lang="en-US" dirty="0" smtClean="0"/>
              <a:t>C</a:t>
            </a:r>
            <a:r>
              <a:rPr lang="vi-VN" dirty="0" smtClean="0"/>
              <a:t>ác </a:t>
            </a:r>
            <a:r>
              <a:rPr lang="vi-VN" dirty="0"/>
              <a:t>điểm P</a:t>
            </a:r>
            <a:r>
              <a:rPr lang="vi-VN" baseline="-25000" dirty="0"/>
              <a:t>0</a:t>
            </a:r>
            <a:r>
              <a:rPr lang="vi-VN" dirty="0"/>
              <a:t>, </a:t>
            </a:r>
            <a:r>
              <a:rPr lang="vi-VN" dirty="0" smtClean="0"/>
              <a:t>P</a:t>
            </a:r>
            <a:r>
              <a:rPr lang="vi-VN" baseline="-25000" dirty="0" smtClean="0"/>
              <a:t>2</a:t>
            </a:r>
            <a:r>
              <a:rPr lang="vi-VN" dirty="0"/>
              <a:t>, P</a:t>
            </a:r>
            <a:r>
              <a:rPr lang="vi-VN" baseline="-25000" dirty="0"/>
              <a:t>4</a:t>
            </a:r>
            <a:r>
              <a:rPr lang="vi-VN" dirty="0"/>
              <a:t>, P</a:t>
            </a:r>
            <a:r>
              <a:rPr lang="vi-VN" baseline="-25000" dirty="0"/>
              <a:t>6</a:t>
            </a:r>
            <a:r>
              <a:rPr lang="vi-VN" dirty="0"/>
              <a:t> là các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vi-VN" dirty="0" smtClean="0"/>
              <a:t>4-láng </a:t>
            </a:r>
            <a:r>
              <a:rPr lang="vi-VN" dirty="0"/>
              <a:t>giềng của điểm </a:t>
            </a:r>
            <a:r>
              <a:rPr lang="vi-VN" dirty="0" smtClean="0"/>
              <a:t>P</a:t>
            </a:r>
            <a:endParaRPr lang="en-US" dirty="0"/>
          </a:p>
          <a:p>
            <a:pPr lvl="1"/>
            <a:r>
              <a:rPr lang="en-US" dirty="0" smtClean="0"/>
              <a:t>C</a:t>
            </a:r>
            <a:r>
              <a:rPr lang="vi-VN" dirty="0" smtClean="0"/>
              <a:t>ác </a:t>
            </a:r>
            <a:r>
              <a:rPr lang="vi-VN" dirty="0"/>
              <a:t>điểm P</a:t>
            </a:r>
            <a:r>
              <a:rPr lang="vi-VN" baseline="-25000" dirty="0"/>
              <a:t>0</a:t>
            </a:r>
            <a:r>
              <a:rPr lang="vi-VN" dirty="0"/>
              <a:t>, P</a:t>
            </a:r>
            <a:r>
              <a:rPr lang="vi-VN" baseline="-25000" dirty="0"/>
              <a:t>1</a:t>
            </a:r>
            <a:r>
              <a:rPr lang="vi-VN" dirty="0"/>
              <a:t>, P</a:t>
            </a:r>
            <a:r>
              <a:rPr lang="vi-VN" baseline="-25000" dirty="0"/>
              <a:t>2</a:t>
            </a:r>
            <a:r>
              <a:rPr lang="vi-VN" dirty="0"/>
              <a:t>, P</a:t>
            </a:r>
            <a:r>
              <a:rPr lang="vi-VN" baseline="-25000" dirty="0"/>
              <a:t>3</a:t>
            </a:r>
            <a:r>
              <a:rPr lang="vi-VN" dirty="0"/>
              <a:t>, P</a:t>
            </a:r>
            <a:r>
              <a:rPr lang="vi-VN" baseline="-25000" dirty="0"/>
              <a:t>4</a:t>
            </a:r>
            <a:r>
              <a:rPr lang="vi-VN" dirty="0"/>
              <a:t>, P</a:t>
            </a:r>
            <a:r>
              <a:rPr lang="vi-VN" baseline="-25000" dirty="0"/>
              <a:t>5</a:t>
            </a:r>
            <a:r>
              <a:rPr lang="vi-VN" dirty="0"/>
              <a:t>, </a:t>
            </a:r>
            <a:r>
              <a:rPr lang="vi-VN" dirty="0" smtClean="0"/>
              <a:t>P</a:t>
            </a:r>
            <a:r>
              <a:rPr lang="vi-VN" baseline="-25000" dirty="0" smtClean="0"/>
              <a:t>6</a:t>
            </a:r>
            <a:r>
              <a:rPr lang="vi-VN" dirty="0"/>
              <a:t>, P</a:t>
            </a:r>
            <a:r>
              <a:rPr lang="vi-VN" baseline="-25000" dirty="0"/>
              <a:t>7</a:t>
            </a:r>
            <a:r>
              <a:rPr lang="vi-VN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vi-VN" dirty="0" smtClean="0"/>
              <a:t>là </a:t>
            </a:r>
            <a:r>
              <a:rPr lang="vi-VN" dirty="0"/>
              <a:t>các 8-láng giềng của P</a:t>
            </a:r>
            <a:r>
              <a:rPr lang="vi-VN" dirty="0" smtClean="0"/>
              <a:t>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 cstate="print"/>
          <a:srcRect l="27428" t="32292" r="23280" b="38541"/>
          <a:stretch>
            <a:fillRect/>
          </a:stretch>
        </p:blipFill>
        <p:spPr bwMode="auto">
          <a:xfrm>
            <a:off x="533400" y="3581400"/>
            <a:ext cx="7239000" cy="252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524000"/>
            <a:ext cx="2027911" cy="2027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97286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82" name="Picture 14" descr="ss_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29418" y="4495800"/>
            <a:ext cx="2962182" cy="1981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Một</a:t>
            </a:r>
            <a:r>
              <a:rPr lang="en-US" sz="4000" dirty="0" smtClean="0"/>
              <a:t> </a:t>
            </a:r>
            <a:r>
              <a:rPr lang="en-US" sz="4000" dirty="0" err="1" smtClean="0"/>
              <a:t>số</a:t>
            </a:r>
            <a:r>
              <a:rPr lang="en-US" sz="4000" dirty="0" smtClean="0"/>
              <a:t> </a:t>
            </a:r>
            <a:r>
              <a:rPr lang="en-US" sz="4000" dirty="0" err="1" smtClean="0"/>
              <a:t>toán</a:t>
            </a:r>
            <a:r>
              <a:rPr lang="en-US" sz="4000" dirty="0" smtClean="0"/>
              <a:t> </a:t>
            </a:r>
            <a:r>
              <a:rPr lang="en-US" sz="4000" dirty="0" err="1" smtClean="0"/>
              <a:t>tử</a:t>
            </a:r>
            <a:r>
              <a:rPr lang="en-US" sz="4000" dirty="0" smtClean="0"/>
              <a:t> </a:t>
            </a:r>
            <a:r>
              <a:rPr lang="en-US" sz="4000" dirty="0" err="1" smtClean="0"/>
              <a:t>hình</a:t>
            </a:r>
            <a:r>
              <a:rPr lang="en-US" sz="4000" dirty="0" smtClean="0"/>
              <a:t> </a:t>
            </a:r>
            <a:r>
              <a:rPr lang="en-US" sz="4000" dirty="0" err="1" smtClean="0"/>
              <a:t>thái</a:t>
            </a:r>
            <a:r>
              <a:rPr lang="en-US" sz="4000" dirty="0" smtClean="0"/>
              <a:t> </a:t>
            </a:r>
            <a:r>
              <a:rPr lang="en-US" sz="4000" dirty="0" err="1" smtClean="0"/>
              <a:t>học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giãn</a:t>
            </a:r>
            <a:r>
              <a:rPr lang="en-US" sz="2400" dirty="0" smtClean="0"/>
              <a:t> </a:t>
            </a:r>
            <a:r>
              <a:rPr lang="en-US" sz="2400" dirty="0" err="1" smtClean="0"/>
              <a:t>nở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Phép</a:t>
            </a:r>
            <a:r>
              <a:rPr lang="en-US" sz="2400" dirty="0" smtClean="0"/>
              <a:t> co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đóng</a:t>
            </a:r>
            <a:r>
              <a:rPr lang="en-US" sz="2400" dirty="0" smtClean="0"/>
              <a:t> </a:t>
            </a:r>
          </a:p>
          <a:p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mở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09570" name="Picture 2" descr="ss_2%20(1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05000"/>
            <a:ext cx="4724400" cy="1243651"/>
          </a:xfrm>
          <a:prstGeom prst="rect">
            <a:avLst/>
          </a:prstGeom>
          <a:noFill/>
        </p:spPr>
      </p:pic>
      <p:pic>
        <p:nvPicPr>
          <p:cNvPr id="109572" name="Picture 4" descr="ss_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447800"/>
            <a:ext cx="3423920" cy="304800"/>
          </a:xfrm>
          <a:prstGeom prst="rect">
            <a:avLst/>
          </a:prstGeom>
          <a:noFill/>
        </p:spPr>
      </p:pic>
      <p:pic>
        <p:nvPicPr>
          <p:cNvPr id="109574" name="Picture 6" descr="ss_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352800"/>
            <a:ext cx="1981200" cy="257175"/>
          </a:xfrm>
          <a:prstGeom prst="rect">
            <a:avLst/>
          </a:prstGeom>
          <a:noFill/>
        </p:spPr>
      </p:pic>
      <p:pic>
        <p:nvPicPr>
          <p:cNvPr id="109576" name="Picture 8" descr="ss_2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1" y="3657600"/>
            <a:ext cx="4876800" cy="1286189"/>
          </a:xfrm>
          <a:prstGeom prst="rect">
            <a:avLst/>
          </a:prstGeom>
          <a:noFill/>
        </p:spPr>
      </p:pic>
      <p:pic>
        <p:nvPicPr>
          <p:cNvPr id="109578" name="Picture 10" descr="ss_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5600" y="5334000"/>
            <a:ext cx="1961322" cy="304800"/>
          </a:xfrm>
          <a:prstGeom prst="rect">
            <a:avLst/>
          </a:prstGeom>
          <a:noFill/>
        </p:spPr>
      </p:pic>
      <p:pic>
        <p:nvPicPr>
          <p:cNvPr id="109580" name="Picture 12" descr="ss_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5599" y="5791200"/>
            <a:ext cx="1934817" cy="30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1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1447800"/>
            <a:ext cx="8839200" cy="3352800"/>
          </a:xfrm>
        </p:spPr>
        <p:txBody>
          <a:bodyPr/>
          <a:lstStyle/>
          <a:p>
            <a:r>
              <a:rPr lang="vi-VN" dirty="0"/>
              <a:t>Chu tuyến của một đối tượng ảnh là dãy các điểm của đối tượng ảnh </a:t>
            </a:r>
            <a:r>
              <a:rPr lang="vi-VN" dirty="0" smtClean="0"/>
              <a:t>P</a:t>
            </a:r>
            <a:r>
              <a:rPr lang="vi-VN" baseline="-25000" dirty="0" smtClean="0"/>
              <a:t>1</a:t>
            </a:r>
            <a:r>
              <a:rPr lang="vi-VN" dirty="0"/>
              <a:t>,…,P</a:t>
            </a:r>
            <a:r>
              <a:rPr lang="vi-VN" baseline="-25000" dirty="0"/>
              <a:t>n</a:t>
            </a:r>
            <a:r>
              <a:rPr lang="vi-VN" dirty="0"/>
              <a:t> sao cho </a:t>
            </a:r>
            <a:endParaRPr lang="en-US" dirty="0" smtClean="0"/>
          </a:p>
          <a:p>
            <a:pPr lvl="1"/>
            <a:r>
              <a:rPr lang="vi-VN" dirty="0" smtClean="0"/>
              <a:t>P</a:t>
            </a:r>
            <a:r>
              <a:rPr lang="vi-VN" baseline="-25000" dirty="0" smtClean="0"/>
              <a:t>i</a:t>
            </a:r>
            <a:r>
              <a:rPr lang="vi-VN" dirty="0" smtClean="0"/>
              <a:t> </a:t>
            </a:r>
            <a:r>
              <a:rPr lang="vi-VN" dirty="0"/>
              <a:t>và P</a:t>
            </a:r>
            <a:r>
              <a:rPr lang="vi-VN" baseline="-25000" dirty="0"/>
              <a:t>i+1</a:t>
            </a:r>
            <a:r>
              <a:rPr lang="vi-VN" dirty="0"/>
              <a:t> là các 8-láng giềng của nhau (i=1,...,n-1) </a:t>
            </a:r>
            <a:endParaRPr lang="en-US" dirty="0" smtClean="0"/>
          </a:p>
          <a:p>
            <a:pPr lvl="1"/>
            <a:r>
              <a:rPr lang="vi-VN" dirty="0" smtClean="0"/>
              <a:t>P</a:t>
            </a:r>
            <a:r>
              <a:rPr lang="vi-VN" baseline="-25000" dirty="0" smtClean="0"/>
              <a:t>1</a:t>
            </a:r>
            <a:r>
              <a:rPr lang="vi-VN" dirty="0" smtClean="0"/>
              <a:t> </a:t>
            </a:r>
            <a:r>
              <a:rPr lang="vi-VN" dirty="0"/>
              <a:t>là </a:t>
            </a:r>
            <a:r>
              <a:rPr lang="vi-VN" dirty="0" smtClean="0"/>
              <a:t>8-láng </a:t>
            </a:r>
            <a:r>
              <a:rPr lang="vi-VN" dirty="0"/>
              <a:t>giềng của P</a:t>
            </a:r>
            <a:r>
              <a:rPr lang="vi-VN" baseline="-25000" dirty="0"/>
              <a:t>n</a:t>
            </a:r>
            <a:r>
              <a:rPr lang="vi-VN" dirty="0"/>
              <a:t>, </a:t>
            </a:r>
            <a:endParaRPr lang="en-US" dirty="0" smtClean="0"/>
          </a:p>
          <a:p>
            <a:pPr lvl="1"/>
            <a:r>
              <a:rPr lang="vi-VN" dirty="0" smtClean="0"/>
              <a:t>∀</a:t>
            </a:r>
            <a:r>
              <a:rPr lang="vi-VN" dirty="0"/>
              <a:t>i </a:t>
            </a:r>
            <a:r>
              <a:rPr lang="vi-VN" dirty="0" smtClean="0"/>
              <a:t>∃Q </a:t>
            </a:r>
            <a:r>
              <a:rPr lang="vi-VN" dirty="0"/>
              <a:t>không thuộc đối tượng ảnh và Q là 4-láng giềng </a:t>
            </a:r>
            <a:r>
              <a:rPr lang="vi-VN" dirty="0" smtClean="0"/>
              <a:t>của </a:t>
            </a:r>
            <a:r>
              <a:rPr lang="vi-VN" dirty="0"/>
              <a:t>P</a:t>
            </a:r>
            <a:r>
              <a:rPr lang="vi-VN" baseline="-25000" dirty="0"/>
              <a:t>i</a:t>
            </a:r>
            <a:r>
              <a:rPr lang="vi-VN" dirty="0"/>
              <a:t> (hay nói cách khác ∀i thì Pi là biên 4). Kí hiệu &lt;P</a:t>
            </a:r>
            <a:r>
              <a:rPr lang="vi-VN" baseline="-25000" dirty="0"/>
              <a:t>1</a:t>
            </a:r>
            <a:r>
              <a:rPr lang="vi-VN" dirty="0"/>
              <a:t>P</a:t>
            </a:r>
            <a:r>
              <a:rPr lang="vi-VN" baseline="-25000" dirty="0"/>
              <a:t>2</a:t>
            </a:r>
            <a:r>
              <a:rPr lang="vi-VN" dirty="0"/>
              <a:t>..</a:t>
            </a:r>
            <a:r>
              <a:rPr lang="vi-VN" dirty="0" smtClean="0"/>
              <a:t>P</a:t>
            </a:r>
            <a:r>
              <a:rPr lang="vi-VN" baseline="-25000" dirty="0" smtClean="0"/>
              <a:t>n</a:t>
            </a:r>
            <a:r>
              <a:rPr lang="en-US" dirty="0" smtClean="0"/>
              <a:t>&gt;</a:t>
            </a:r>
          </a:p>
          <a:p>
            <a:pPr lvl="1"/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267200"/>
            <a:ext cx="2367058" cy="216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7400" y="4644774"/>
            <a:ext cx="388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Hình</a:t>
            </a:r>
            <a:r>
              <a:rPr lang="en-US" sz="2400" dirty="0" smtClean="0"/>
              <a:t> </a:t>
            </a:r>
            <a:r>
              <a:rPr lang="en-US" sz="2400" dirty="0" err="1" smtClean="0"/>
              <a:t>bên</a:t>
            </a:r>
            <a:r>
              <a:rPr lang="vi-VN" sz="2400" dirty="0" smtClean="0"/>
              <a:t> </a:t>
            </a:r>
            <a:r>
              <a:rPr lang="vi-VN" sz="2400" dirty="0"/>
              <a:t>biểu diễn chu tuyến của ảnh, trong đó, P là điểm khởi đầu chu tuyến.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40603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Khái</a:t>
            </a:r>
            <a:r>
              <a:rPr lang="en-US" sz="4000" dirty="0" smtClean="0"/>
              <a:t> </a:t>
            </a:r>
            <a:r>
              <a:rPr lang="en-US" sz="4000" dirty="0" err="1" smtClean="0"/>
              <a:t>niệm</a:t>
            </a:r>
            <a:r>
              <a:rPr lang="en-US" sz="4000" dirty="0" smtClean="0"/>
              <a:t> </a:t>
            </a:r>
            <a:r>
              <a:rPr lang="en-US" sz="4000" dirty="0" err="1" smtClean="0"/>
              <a:t>đường</a:t>
            </a:r>
            <a:r>
              <a:rPr lang="en-US" sz="4000" dirty="0" smtClean="0"/>
              <a:t> </a:t>
            </a:r>
            <a:r>
              <a:rPr lang="en-US" sz="4000" dirty="0" err="1" smtClean="0"/>
              <a:t>bao</a:t>
            </a:r>
            <a:r>
              <a:rPr lang="en-US" sz="4000" dirty="0" smtClean="0"/>
              <a:t> </a:t>
            </a:r>
            <a:r>
              <a:rPr lang="en-US" sz="4000" dirty="0" err="1" smtClean="0"/>
              <a:t>trong</a:t>
            </a:r>
            <a:r>
              <a:rPr lang="en-US" sz="4000" dirty="0" smtClean="0"/>
              <a:t> </a:t>
            </a:r>
            <a:r>
              <a:rPr lang="en-US" sz="4000" dirty="0" err="1" smtClean="0"/>
              <a:t>ảnh</a:t>
            </a:r>
            <a:endParaRPr lang="en-US" sz="4000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724400" y="1371600"/>
            <a:ext cx="4041775" cy="639763"/>
          </a:xfrm>
        </p:spPr>
        <p:txBody>
          <a:bodyPr/>
          <a:lstStyle/>
          <a:p>
            <a:pPr algn="ctr">
              <a:buNone/>
            </a:pP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endParaRPr 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259"/>
          <a:stretch>
            <a:fillRect/>
          </a:stretch>
        </p:blipFill>
        <p:spPr bwMode="auto">
          <a:xfrm>
            <a:off x="5105400" y="1949106"/>
            <a:ext cx="3081968" cy="2881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200"/>
          <a:stretch>
            <a:fillRect/>
          </a:stretch>
        </p:blipFill>
        <p:spPr bwMode="auto">
          <a:xfrm>
            <a:off x="1143000" y="1935162"/>
            <a:ext cx="288673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09600" y="4642009"/>
            <a:ext cx="786144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</a:t>
            </a:r>
            <a:r>
              <a:rPr lang="vi-VN" sz="2000" dirty="0" smtClean="0"/>
              <a:t>ác thuật toán dò biên trên một vùng  đều bao gồm các  bước sau: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(1) </a:t>
            </a:r>
            <a:r>
              <a:rPr lang="vi-VN" sz="2000" dirty="0" smtClean="0"/>
              <a:t>Xác định điểm biên xuất phát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(2) </a:t>
            </a:r>
            <a:r>
              <a:rPr lang="vi-VN" sz="2000" dirty="0" smtClean="0"/>
              <a:t>Dự báo và xác định điểm biên tiếp theo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(3) </a:t>
            </a:r>
            <a:r>
              <a:rPr lang="vi-VN" sz="2000" dirty="0" smtClean="0"/>
              <a:t>Lặp bước 2 cho đến khi gặp điểm xuất phát 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87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Thuật toán dò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1000"/>
              </a:spcBef>
            </a:pPr>
            <a:r>
              <a:rPr lang="vi-VN" dirty="0" smtClean="0"/>
              <a:t>Bước </a:t>
            </a:r>
            <a:r>
              <a:rPr lang="vi-VN" dirty="0"/>
              <a:t>1: Xác định cặp nền-vùng </a:t>
            </a:r>
            <a:r>
              <a:rPr lang="vi-VN" dirty="0" smtClean="0"/>
              <a:t>(đen-trắng) xuất phát</a:t>
            </a:r>
            <a:r>
              <a:rPr lang="en-US" dirty="0" smtClean="0"/>
              <a:t>: D</a:t>
            </a:r>
            <a:r>
              <a:rPr lang="vi-VN" dirty="0" smtClean="0"/>
              <a:t>uyệt </a:t>
            </a:r>
            <a:r>
              <a:rPr lang="vi-VN" dirty="0"/>
              <a:t>ảnh lần lượt từ </a:t>
            </a:r>
            <a:r>
              <a:rPr lang="vi-VN" dirty="0" smtClean="0"/>
              <a:t>trên </a:t>
            </a:r>
            <a:r>
              <a:rPr lang="vi-VN" dirty="0"/>
              <a:t>xuống dưới và từ trái sang phải điểm đem đầu tiên gặp được cùng với </a:t>
            </a:r>
            <a:r>
              <a:rPr lang="vi-VN" dirty="0" smtClean="0"/>
              <a:t>điểm </a:t>
            </a:r>
            <a:r>
              <a:rPr lang="vi-VN" dirty="0"/>
              <a:t>trắng trước đó (theo hướng 4) để tạo nên cặp nền vùng xuất phát</a:t>
            </a:r>
          </a:p>
          <a:p>
            <a:pPr>
              <a:spcBef>
                <a:spcPts val="1000"/>
              </a:spcBef>
            </a:pPr>
            <a:r>
              <a:rPr lang="vi-VN" dirty="0"/>
              <a:t>Bước 2: Xác định cặp nền-vùng tiếp theo </a:t>
            </a:r>
          </a:p>
          <a:p>
            <a:pPr>
              <a:spcBef>
                <a:spcPts val="1000"/>
              </a:spcBef>
            </a:pPr>
            <a:r>
              <a:rPr lang="vi-VN" dirty="0"/>
              <a:t>Bước 3: Lựa chọn điểm biên vùng </a:t>
            </a:r>
          </a:p>
          <a:p>
            <a:pPr>
              <a:spcBef>
                <a:spcPts val="1000"/>
              </a:spcBef>
            </a:pPr>
            <a:r>
              <a:rPr lang="vi-VN" dirty="0"/>
              <a:t>Bước 4: Nếu gặp lại cặp xuất phát thì dừng, nếu không quay lại  </a:t>
            </a:r>
            <a:r>
              <a:rPr lang="vi-VN" dirty="0" smtClean="0"/>
              <a:t>bước </a:t>
            </a:r>
            <a:r>
              <a:rPr lang="vi-VN" dirty="0"/>
              <a:t>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775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28625" y="457200"/>
            <a:ext cx="8486775" cy="533400"/>
          </a:xfrm>
        </p:spPr>
        <p:txBody>
          <a:bodyPr>
            <a:noAutofit/>
          </a:bodyPr>
          <a:lstStyle/>
          <a:p>
            <a:r>
              <a:rPr lang="en-US" sz="3600" dirty="0" err="1" smtClean="0"/>
              <a:t>Phân</a:t>
            </a:r>
            <a:r>
              <a:rPr lang="en-US" sz="3600" dirty="0" smtClean="0"/>
              <a:t> </a:t>
            </a:r>
            <a:r>
              <a:rPr lang="en-US" sz="3600" dirty="0" err="1" smtClean="0"/>
              <a:t>đoạn</a:t>
            </a:r>
            <a:r>
              <a:rPr lang="en-US" sz="3600" dirty="0" smtClean="0"/>
              <a:t> </a:t>
            </a:r>
            <a:r>
              <a:rPr lang="en-US" sz="3600" dirty="0" err="1" smtClean="0"/>
              <a:t>từ</a:t>
            </a:r>
            <a:r>
              <a:rPr lang="en-US" sz="3600" dirty="0" smtClean="0"/>
              <a:t> </a:t>
            </a:r>
            <a:r>
              <a:rPr lang="en-US" sz="3600" dirty="0" err="1" smtClean="0"/>
              <a:t>các</a:t>
            </a:r>
            <a:r>
              <a:rPr lang="en-US" sz="3600" dirty="0" smtClean="0"/>
              <a:t> </a:t>
            </a:r>
            <a:r>
              <a:rPr lang="en-US" sz="3600" dirty="0" err="1" smtClean="0"/>
              <a:t>điểm</a:t>
            </a:r>
            <a:r>
              <a:rPr lang="en-US" sz="3600" dirty="0" smtClean="0"/>
              <a:t> </a:t>
            </a:r>
            <a:r>
              <a:rPr lang="en-US" sz="3600" dirty="0" err="1" smtClean="0"/>
              <a:t>biên</a:t>
            </a:r>
            <a:r>
              <a:rPr lang="en-US" sz="3600" dirty="0" smtClean="0"/>
              <a:t> </a:t>
            </a:r>
            <a:r>
              <a:rPr lang="en-US" sz="3600" dirty="0" err="1" smtClean="0"/>
              <a:t>rời</a:t>
            </a:r>
            <a:r>
              <a:rPr lang="en-US" sz="3600" dirty="0" smtClean="0"/>
              <a:t> </a:t>
            </a:r>
            <a:r>
              <a:rPr lang="en-US" sz="3600" dirty="0" err="1" smtClean="0"/>
              <a:t>rạc</a:t>
            </a:r>
            <a:endParaRPr lang="en-US" sz="3600" dirty="0"/>
          </a:p>
        </p:txBody>
      </p:sp>
      <p:sp>
        <p:nvSpPr>
          <p:cNvPr id="72909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90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213" y="1428750"/>
            <a:ext cx="6413500" cy="46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290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3550" y="1690688"/>
            <a:ext cx="2090738" cy="224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29094" name="Rectangle 6"/>
          <p:cNvSpPr>
            <a:spLocks noChangeArrowheads="1"/>
          </p:cNvSpPr>
          <p:nvPr/>
        </p:nvSpPr>
        <p:spPr bwMode="auto">
          <a:xfrm>
            <a:off x="3817938" y="1495425"/>
            <a:ext cx="2625725" cy="2235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9095" name="Rectangle 7"/>
          <p:cNvSpPr>
            <a:spLocks noChangeArrowheads="1"/>
          </p:cNvSpPr>
          <p:nvPr/>
        </p:nvSpPr>
        <p:spPr bwMode="auto">
          <a:xfrm>
            <a:off x="428625" y="3752850"/>
            <a:ext cx="2625725" cy="2235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9096" name="Rectangle 8"/>
          <p:cNvSpPr>
            <a:spLocks noChangeArrowheads="1"/>
          </p:cNvSpPr>
          <p:nvPr/>
        </p:nvSpPr>
        <p:spPr bwMode="auto">
          <a:xfrm>
            <a:off x="3767138" y="3694113"/>
            <a:ext cx="2625725" cy="2235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29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29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290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9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4" grpId="0" animBg="1"/>
      <p:bldP spid="729095" grpId="0" animBg="1"/>
      <p:bldP spid="72909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1: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XLA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baseline="-25000" dirty="0" err="1" smtClean="0"/>
              <a:t>com</a:t>
            </a:r>
            <a:r>
              <a:rPr lang="en-US" baseline="-25000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thích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nữa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: </a:t>
            </a:r>
            <a:r>
              <a:rPr lang="en-US" dirty="0" err="1" smtClean="0"/>
              <a:t>I</a:t>
            </a:r>
            <a:r>
              <a:rPr lang="en-US" baseline="-25000" dirty="0" err="1" smtClean="0"/>
              <a:t>com</a:t>
            </a:r>
            <a:r>
              <a:rPr lang="en-US" dirty="0" smtClean="0"/>
              <a:t> = </a:t>
            </a:r>
            <a:r>
              <a:rPr lang="en-US" dirty="0" err="1" smtClean="0"/>
              <a:t>R.*</a:t>
            </a:r>
            <a:r>
              <a:rPr lang="en-US" dirty="0" smtClean="0"/>
              <a:t> 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Symbol"/>
              </a:rPr>
              <a:t> = 0.35 </a:t>
            </a:r>
            <a:r>
              <a:rPr lang="en-US" dirty="0" err="1" smtClean="0">
                <a:sym typeface="Symbol"/>
              </a:rPr>
              <a:t>để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nhị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phân</a:t>
            </a:r>
            <a:r>
              <a:rPr lang="en-US" dirty="0" smtClean="0">
                <a:sym typeface="Symbol"/>
              </a:rPr>
              <a:t> </a:t>
            </a:r>
            <a:br>
              <a:rPr lang="en-US" dirty="0" smtClean="0">
                <a:sym typeface="Symbol"/>
              </a:rPr>
            </a:br>
            <a:r>
              <a:rPr lang="en-US" dirty="0" err="1" smtClean="0">
                <a:sym typeface="Symbol"/>
              </a:rPr>
              <a:t>hóa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ảnh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Icomp</a:t>
            </a:r>
            <a:endParaRPr lang="en-US" dirty="0" smtClean="0"/>
          </a:p>
        </p:txBody>
      </p:sp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0020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676400" y="3962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gray scale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39624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Icomp</a:t>
            </a:r>
            <a:endParaRPr lang="en-US" dirty="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371600"/>
            <a:ext cx="41148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4267200"/>
            <a:ext cx="3306984" cy="2364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216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21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238" y="358775"/>
            <a:ext cx="8964612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21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0" y="4751388"/>
            <a:ext cx="7189788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2168" name="Rectangle 8"/>
          <p:cNvSpPr>
            <a:spLocks noChangeArrowheads="1"/>
          </p:cNvSpPr>
          <p:nvPr/>
        </p:nvSpPr>
        <p:spPr bwMode="auto">
          <a:xfrm>
            <a:off x="2395538" y="681038"/>
            <a:ext cx="2205037" cy="1887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2169" name="Rectangle 9"/>
          <p:cNvSpPr>
            <a:spLocks noChangeArrowheads="1"/>
          </p:cNvSpPr>
          <p:nvPr/>
        </p:nvSpPr>
        <p:spPr bwMode="auto">
          <a:xfrm>
            <a:off x="4591050" y="676275"/>
            <a:ext cx="2205038" cy="1887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2170" name="Rectangle 10"/>
          <p:cNvSpPr>
            <a:spLocks noChangeArrowheads="1"/>
          </p:cNvSpPr>
          <p:nvPr/>
        </p:nvSpPr>
        <p:spPr bwMode="auto">
          <a:xfrm>
            <a:off x="6815138" y="685800"/>
            <a:ext cx="2205037" cy="1887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2171" name="Rectangle 11"/>
          <p:cNvSpPr>
            <a:spLocks noChangeArrowheads="1"/>
          </p:cNvSpPr>
          <p:nvPr/>
        </p:nvSpPr>
        <p:spPr bwMode="auto">
          <a:xfrm>
            <a:off x="176213" y="2638425"/>
            <a:ext cx="2205037" cy="1887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2172" name="Rectangle 12"/>
          <p:cNvSpPr>
            <a:spLocks noChangeArrowheads="1"/>
          </p:cNvSpPr>
          <p:nvPr/>
        </p:nvSpPr>
        <p:spPr bwMode="auto">
          <a:xfrm>
            <a:off x="2366963" y="2638425"/>
            <a:ext cx="2205037" cy="1887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2173" name="Rectangle 13"/>
          <p:cNvSpPr>
            <a:spLocks noChangeArrowheads="1"/>
          </p:cNvSpPr>
          <p:nvPr/>
        </p:nvSpPr>
        <p:spPr bwMode="auto">
          <a:xfrm>
            <a:off x="4616450" y="2622550"/>
            <a:ext cx="2205038" cy="1887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2174" name="Rectangle 14"/>
          <p:cNvSpPr>
            <a:spLocks noChangeArrowheads="1"/>
          </p:cNvSpPr>
          <p:nvPr/>
        </p:nvSpPr>
        <p:spPr bwMode="auto">
          <a:xfrm>
            <a:off x="6813550" y="2644775"/>
            <a:ext cx="2205038" cy="18875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32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32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32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1" dur="2000"/>
                                        <p:tgtEl>
                                          <p:spTgt spid="732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32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732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732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8" grpId="0" animBg="1"/>
      <p:bldP spid="732169" grpId="0" animBg="1"/>
      <p:bldP spid="732170" grpId="0" animBg="1"/>
      <p:bldP spid="732171" grpId="0" animBg="1"/>
      <p:bldP spid="732172" grpId="0" animBg="1"/>
      <p:bldP spid="732173" grpId="0" animBg="1"/>
      <p:bldP spid="73217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152400" y="2971800"/>
            <a:ext cx="4038600" cy="289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2.4. </a:t>
            </a:r>
            <a:r>
              <a:rPr lang="en-US" sz="3600" dirty="0" err="1" smtClean="0"/>
              <a:t>Phân</a:t>
            </a:r>
            <a:r>
              <a:rPr lang="en-US" sz="3600" dirty="0" smtClean="0"/>
              <a:t> </a:t>
            </a:r>
            <a:r>
              <a:rPr lang="en-US" sz="3600" dirty="0" err="1" smtClean="0"/>
              <a:t>đoạn</a:t>
            </a:r>
            <a:r>
              <a:rPr lang="en-US" sz="3600" dirty="0" smtClean="0"/>
              <a:t> qua </a:t>
            </a:r>
            <a:r>
              <a:rPr lang="en-US" sz="3600" dirty="0" err="1" smtClean="0"/>
              <a:t>xấp</a:t>
            </a:r>
            <a:r>
              <a:rPr lang="en-US" sz="3600" dirty="0" smtClean="0"/>
              <a:t> </a:t>
            </a:r>
            <a:r>
              <a:rPr lang="en-US" sz="3600" dirty="0" err="1" smtClean="0"/>
              <a:t>xỉ</a:t>
            </a:r>
            <a:r>
              <a:rPr lang="en-US" sz="3600" dirty="0" smtClean="0"/>
              <a:t> </a:t>
            </a:r>
            <a:r>
              <a:rPr lang="en-US" sz="3600" dirty="0" err="1" smtClean="0"/>
              <a:t>hình</a:t>
            </a:r>
            <a:r>
              <a:rPr lang="en-US" sz="3600" dirty="0" smtClean="0"/>
              <a:t> </a:t>
            </a:r>
            <a:r>
              <a:rPr lang="en-US" sz="3600" dirty="0" err="1" smtClean="0"/>
              <a:t>học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48800" y="4038600"/>
            <a:ext cx="7886700" cy="49530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endParaRPr lang="en-US" dirty="0" smtClean="0"/>
          </a:p>
          <a:p>
            <a:pPr lvl="1"/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endParaRPr lang="en-US" dirty="0" smtClean="0"/>
          </a:p>
          <a:p>
            <a:pPr lvl="1"/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lvl="1"/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endParaRPr lang="en-US" dirty="0" smtClean="0"/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505200" y="13716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2. </a:t>
            </a:r>
            <a:r>
              <a:rPr lang="en-US" sz="2000" b="1" dirty="0" err="1" smtClean="0"/>
              <a:t>Phân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đoạn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động</a:t>
            </a:r>
            <a:endParaRPr lang="en-US" sz="2000" b="1" dirty="0"/>
          </a:p>
        </p:txBody>
      </p:sp>
      <p:cxnSp>
        <p:nvCxnSpPr>
          <p:cNvPr id="6" name="Straight Arrow Connector 5"/>
          <p:cNvCxnSpPr>
            <a:stCxn id="4" idx="4"/>
            <a:endCxn id="10" idx="0"/>
          </p:cNvCxnSpPr>
          <p:nvPr/>
        </p:nvCxnSpPr>
        <p:spPr>
          <a:xfrm flipH="1">
            <a:off x="1181100" y="2209800"/>
            <a:ext cx="3543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4"/>
            <a:endCxn id="11" idx="0"/>
          </p:cNvCxnSpPr>
          <p:nvPr/>
        </p:nvCxnSpPr>
        <p:spPr>
          <a:xfrm flipH="1">
            <a:off x="3238500" y="2209800"/>
            <a:ext cx="14859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048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2.1.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(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adaptive)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3622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2.2. </a:t>
            </a:r>
            <a:r>
              <a:rPr lang="en-US" dirty="0" err="1" smtClean="0"/>
              <a:t>Đặc</a:t>
            </a:r>
            <a:r>
              <a:rPr lang="en-US" dirty="0" smtClean="0"/>
              <a:t> 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(gradient, </a:t>
            </a:r>
            <a:r>
              <a:rPr lang="en-US" dirty="0" err="1" smtClean="0"/>
              <a:t>graphcut</a:t>
            </a:r>
            <a:r>
              <a:rPr lang="en-US" dirty="0" smtClean="0"/>
              <a:t>, WS)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3434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2.4. </a:t>
            </a:r>
            <a:r>
              <a:rPr lang="en-US" sz="2000" dirty="0" err="1" smtClean="0">
                <a:solidFill>
                  <a:srgbClr val="FFFF00"/>
                </a:solidFill>
              </a:rPr>
              <a:t>Xấp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xỉ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sz="2000" dirty="0" err="1" smtClean="0">
                <a:solidFill>
                  <a:srgbClr val="FFFF00"/>
                </a:solidFill>
              </a:rPr>
              <a:t>mô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hình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br>
              <a:rPr lang="en-US" sz="2000" dirty="0" smtClean="0">
                <a:solidFill>
                  <a:srgbClr val="FFFF00"/>
                </a:solidFill>
              </a:rPr>
            </a:br>
            <a:r>
              <a:rPr lang="en-US" sz="2000" dirty="0" err="1" smtClean="0">
                <a:solidFill>
                  <a:srgbClr val="FFFF00"/>
                </a:solidFill>
              </a:rPr>
              <a:t>hình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học</a:t>
            </a:r>
            <a:endParaRPr lang="en-US" sz="2000" dirty="0" smtClean="0">
              <a:solidFill>
                <a:srgbClr val="FFFF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781800" y="3124200"/>
            <a:ext cx="2133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2.5.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 smtClean="0"/>
          </a:p>
          <a:p>
            <a:pPr algn="ctr"/>
            <a:r>
              <a:rPr lang="en-US" dirty="0" smtClean="0"/>
              <a:t>(K-means,</a:t>
            </a:r>
          </a:p>
          <a:p>
            <a:pPr algn="ctr"/>
            <a:r>
              <a:rPr lang="en-US" dirty="0" smtClean="0"/>
              <a:t>Mean-shift, etc)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4"/>
            <a:endCxn id="15" idx="0"/>
          </p:cNvCxnSpPr>
          <p:nvPr/>
        </p:nvCxnSpPr>
        <p:spPr>
          <a:xfrm>
            <a:off x="4724400" y="2209800"/>
            <a:ext cx="495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4"/>
            <a:endCxn id="18" idx="0"/>
          </p:cNvCxnSpPr>
          <p:nvPr/>
        </p:nvCxnSpPr>
        <p:spPr>
          <a:xfrm>
            <a:off x="4724400" y="2209800"/>
            <a:ext cx="3124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04800" y="4724400"/>
            <a:ext cx="3733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2.3.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connected region)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781800" y="4762500"/>
            <a:ext cx="21336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(</a:t>
            </a:r>
          </a:p>
          <a:p>
            <a:pPr algn="ctr"/>
            <a:r>
              <a:rPr lang="en-US" dirty="0" smtClean="0"/>
              <a:t>R-CNN…)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4"/>
          </p:cNvCxnSpPr>
          <p:nvPr/>
        </p:nvCxnSpPr>
        <p:spPr>
          <a:xfrm>
            <a:off x="4724400" y="2209800"/>
            <a:ext cx="2743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43000" y="4114800"/>
            <a:ext cx="20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Thuần</a:t>
            </a:r>
            <a:r>
              <a:rPr lang="en-US" dirty="0" smtClean="0"/>
              <a:t> </a:t>
            </a:r>
            <a:r>
              <a:rPr lang="en-US" dirty="0" err="1" smtClean="0"/>
              <a:t>túy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>
          <a:xfrm>
            <a:off x="2133600" y="4495800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2.4. </a:t>
            </a:r>
            <a:r>
              <a:rPr lang="en-US" sz="3600" dirty="0" err="1" smtClean="0"/>
              <a:t>Phân</a:t>
            </a:r>
            <a:r>
              <a:rPr lang="en-US" sz="3600" dirty="0" smtClean="0"/>
              <a:t> </a:t>
            </a:r>
            <a:r>
              <a:rPr lang="en-US" sz="3600" dirty="0" err="1" smtClean="0"/>
              <a:t>đoạn</a:t>
            </a:r>
            <a:r>
              <a:rPr lang="en-US" sz="3600" dirty="0" smtClean="0"/>
              <a:t> qua </a:t>
            </a:r>
            <a:r>
              <a:rPr lang="en-US" sz="3600" dirty="0" err="1" smtClean="0"/>
              <a:t>xấp</a:t>
            </a:r>
            <a:r>
              <a:rPr lang="en-US" sz="3600" dirty="0" smtClean="0"/>
              <a:t> </a:t>
            </a:r>
            <a:r>
              <a:rPr lang="en-US" sz="3600" dirty="0" err="1" smtClean="0"/>
              <a:t>xỉ</a:t>
            </a:r>
            <a:r>
              <a:rPr lang="en-US" sz="3600" dirty="0" smtClean="0"/>
              <a:t> </a:t>
            </a:r>
            <a:r>
              <a:rPr lang="en-US" sz="3600" dirty="0" err="1" smtClean="0"/>
              <a:t>hình</a:t>
            </a:r>
            <a:r>
              <a:rPr lang="en-US" sz="3600" dirty="0" smtClean="0"/>
              <a:t> </a:t>
            </a:r>
            <a:r>
              <a:rPr lang="en-US" sz="3600" dirty="0" err="1" smtClean="0"/>
              <a:t>học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r>
              <a:rPr lang="en-US" dirty="0" smtClean="0"/>
              <a:t> (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pixel </a:t>
            </a:r>
            <a:r>
              <a:rPr lang="en-US" dirty="0" err="1" smtClean="0"/>
              <a:t>rời</a:t>
            </a:r>
            <a:r>
              <a:rPr lang="en-US" dirty="0" smtClean="0"/>
              <a:t> </a:t>
            </a:r>
            <a:r>
              <a:rPr lang="en-US" dirty="0" err="1" smtClean="0"/>
              <a:t>rạc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(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,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tròn</a:t>
            </a:r>
            <a:r>
              <a:rPr lang="en-US" dirty="0" smtClean="0"/>
              <a:t>,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ellipise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fitting model (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Hough transform</a:t>
            </a:r>
          </a:p>
          <a:p>
            <a:pPr lvl="1"/>
            <a:r>
              <a:rPr lang="en-US" dirty="0" smtClean="0"/>
              <a:t>RANSAC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Hough transform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75" y="1371600"/>
            <a:ext cx="8429625" cy="4983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Hough transform</a:t>
            </a:r>
            <a:endParaRPr lang="en-US" dirty="0"/>
          </a:p>
        </p:txBody>
      </p:sp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1295400"/>
            <a:ext cx="824865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Hough transform</a:t>
            </a:r>
            <a:endParaRPr lang="en-US" dirty="0"/>
          </a:p>
        </p:txBody>
      </p:sp>
      <p:pic>
        <p:nvPicPr>
          <p:cNvPr id="200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725" y="1295400"/>
            <a:ext cx="82105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752600"/>
            <a:ext cx="6915150" cy="456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2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524000"/>
            <a:ext cx="83439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Hough transform</a:t>
            </a:r>
            <a:endParaRPr lang="en-US" dirty="0"/>
          </a:p>
        </p:txBody>
      </p:sp>
      <p:pic>
        <p:nvPicPr>
          <p:cNvPr id="203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425" y="1447800"/>
            <a:ext cx="7724775" cy="4936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73933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93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219200"/>
            <a:ext cx="6040069" cy="359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93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363" y="4813300"/>
            <a:ext cx="8128000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1: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XLA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kết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pixel </a:t>
            </a:r>
            <a:r>
              <a:rPr lang="en-US" dirty="0" err="1" smtClean="0">
                <a:sym typeface="Wingdings" pitchFamily="2" charset="2"/>
              </a:rPr>
              <a:t>gần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nhau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thành</a:t>
            </a:r>
            <a:r>
              <a:rPr lang="en-US" dirty="0" smtClean="0">
                <a:sym typeface="Wingdings" pitchFamily="2" charset="2"/>
              </a:rPr>
              <a:t> 1 </a:t>
            </a:r>
            <a:r>
              <a:rPr lang="en-US" dirty="0" err="1" smtClean="0">
                <a:sym typeface="Wingdings" pitchFamily="2" charset="2"/>
              </a:rPr>
              <a:t>cụm</a:t>
            </a:r>
            <a:r>
              <a:rPr lang="en-US" dirty="0" smtClean="0">
                <a:sym typeface="Wingdings" pitchFamily="2" charset="2"/>
              </a:rPr>
              <a:t>  connected regions</a:t>
            </a:r>
          </a:p>
          <a:p>
            <a:r>
              <a:rPr lang="en-US" dirty="0" err="1" smtClean="0">
                <a:sym typeface="Wingdings" pitchFamily="2" charset="2"/>
              </a:rPr>
              <a:t>Trích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chọn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biên</a:t>
            </a:r>
            <a:r>
              <a:rPr lang="en-US" dirty="0" smtClean="0">
                <a:sym typeface="Wingdings" pitchFamily="2" charset="2"/>
              </a:rPr>
              <a:t> (edge) </a:t>
            </a:r>
            <a:r>
              <a:rPr lang="en-US" dirty="0" err="1" smtClean="0">
                <a:sym typeface="Wingdings" pitchFamily="2" charset="2"/>
              </a:rPr>
              <a:t>để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định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vùng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667001"/>
            <a:ext cx="2743200" cy="196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2667000"/>
            <a:ext cx="2771172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6618" y="2667000"/>
            <a:ext cx="2747782" cy="196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1200" y="4724400"/>
            <a:ext cx="2743200" cy="1961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9"/>
          <p:cNvGrpSpPr/>
          <p:nvPr/>
        </p:nvGrpSpPr>
        <p:grpSpPr>
          <a:xfrm>
            <a:off x="3505199" y="4800600"/>
            <a:ext cx="2210637" cy="1676400"/>
            <a:chOff x="3505200" y="4800600"/>
            <a:chExt cx="2057400" cy="1560195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05200" y="4800600"/>
              <a:ext cx="2057400" cy="1560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Freeform 8"/>
            <p:cNvSpPr/>
            <p:nvPr/>
          </p:nvSpPr>
          <p:spPr bwMode="auto">
            <a:xfrm>
              <a:off x="4320988" y="5266765"/>
              <a:ext cx="754530" cy="859117"/>
            </a:xfrm>
            <a:custGeom>
              <a:avLst/>
              <a:gdLst>
                <a:gd name="connsiteX0" fmla="*/ 22412 w 754530"/>
                <a:gd name="connsiteY0" fmla="*/ 439270 h 859117"/>
                <a:gd name="connsiteX1" fmla="*/ 201706 w 754530"/>
                <a:gd name="connsiteY1" fmla="*/ 430306 h 859117"/>
                <a:gd name="connsiteX2" fmla="*/ 282388 w 754530"/>
                <a:gd name="connsiteY2" fmla="*/ 322729 h 859117"/>
                <a:gd name="connsiteX3" fmla="*/ 318247 w 754530"/>
                <a:gd name="connsiteY3" fmla="*/ 80682 h 859117"/>
                <a:gd name="connsiteX4" fmla="*/ 416859 w 754530"/>
                <a:gd name="connsiteY4" fmla="*/ 17929 h 859117"/>
                <a:gd name="connsiteX5" fmla="*/ 524436 w 754530"/>
                <a:gd name="connsiteY5" fmla="*/ 188259 h 859117"/>
                <a:gd name="connsiteX6" fmla="*/ 632012 w 754530"/>
                <a:gd name="connsiteY6" fmla="*/ 206188 h 859117"/>
                <a:gd name="connsiteX7" fmla="*/ 703730 w 754530"/>
                <a:gd name="connsiteY7" fmla="*/ 304800 h 859117"/>
                <a:gd name="connsiteX8" fmla="*/ 730624 w 754530"/>
                <a:gd name="connsiteY8" fmla="*/ 403411 h 859117"/>
                <a:gd name="connsiteX9" fmla="*/ 560294 w 754530"/>
                <a:gd name="connsiteY9" fmla="*/ 528917 h 859117"/>
                <a:gd name="connsiteX10" fmla="*/ 479612 w 754530"/>
                <a:gd name="connsiteY10" fmla="*/ 600635 h 859117"/>
                <a:gd name="connsiteX11" fmla="*/ 443753 w 754530"/>
                <a:gd name="connsiteY11" fmla="*/ 672353 h 859117"/>
                <a:gd name="connsiteX12" fmla="*/ 578224 w 754530"/>
                <a:gd name="connsiteY12" fmla="*/ 681317 h 859117"/>
                <a:gd name="connsiteX13" fmla="*/ 685800 w 754530"/>
                <a:gd name="connsiteY13" fmla="*/ 753035 h 859117"/>
                <a:gd name="connsiteX14" fmla="*/ 667871 w 754530"/>
                <a:gd name="connsiteY14" fmla="*/ 779929 h 859117"/>
                <a:gd name="connsiteX15" fmla="*/ 533400 w 754530"/>
                <a:gd name="connsiteY15" fmla="*/ 833717 h 859117"/>
                <a:gd name="connsiteX16" fmla="*/ 354106 w 754530"/>
                <a:gd name="connsiteY16" fmla="*/ 842682 h 859117"/>
                <a:gd name="connsiteX17" fmla="*/ 246530 w 754530"/>
                <a:gd name="connsiteY17" fmla="*/ 735106 h 859117"/>
                <a:gd name="connsiteX18" fmla="*/ 300318 w 754530"/>
                <a:gd name="connsiteY18" fmla="*/ 654423 h 859117"/>
                <a:gd name="connsiteX19" fmla="*/ 165847 w 754530"/>
                <a:gd name="connsiteY19" fmla="*/ 627529 h 859117"/>
                <a:gd name="connsiteX20" fmla="*/ 165847 w 754530"/>
                <a:gd name="connsiteY20" fmla="*/ 493059 h 859117"/>
                <a:gd name="connsiteX21" fmla="*/ 67236 w 754530"/>
                <a:gd name="connsiteY21" fmla="*/ 573741 h 859117"/>
                <a:gd name="connsiteX22" fmla="*/ 22412 w 754530"/>
                <a:gd name="connsiteY22" fmla="*/ 439270 h 85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530" h="859117">
                  <a:moveTo>
                    <a:pt x="22412" y="439270"/>
                  </a:moveTo>
                  <a:cubicBezTo>
                    <a:pt x="44824" y="415364"/>
                    <a:pt x="158377" y="449729"/>
                    <a:pt x="201706" y="430306"/>
                  </a:cubicBezTo>
                  <a:cubicBezTo>
                    <a:pt x="245035" y="410883"/>
                    <a:pt x="262965" y="381000"/>
                    <a:pt x="282388" y="322729"/>
                  </a:cubicBezTo>
                  <a:cubicBezTo>
                    <a:pt x="301811" y="264458"/>
                    <a:pt x="295835" y="131482"/>
                    <a:pt x="318247" y="80682"/>
                  </a:cubicBezTo>
                  <a:cubicBezTo>
                    <a:pt x="340659" y="29882"/>
                    <a:pt x="382494" y="0"/>
                    <a:pt x="416859" y="17929"/>
                  </a:cubicBezTo>
                  <a:cubicBezTo>
                    <a:pt x="451224" y="35858"/>
                    <a:pt x="488577" y="156883"/>
                    <a:pt x="524436" y="188259"/>
                  </a:cubicBezTo>
                  <a:cubicBezTo>
                    <a:pt x="560295" y="219635"/>
                    <a:pt x="602130" y="186764"/>
                    <a:pt x="632012" y="206188"/>
                  </a:cubicBezTo>
                  <a:cubicBezTo>
                    <a:pt x="661894" y="225612"/>
                    <a:pt x="687295" y="271930"/>
                    <a:pt x="703730" y="304800"/>
                  </a:cubicBezTo>
                  <a:cubicBezTo>
                    <a:pt x="720165" y="337670"/>
                    <a:pt x="754530" y="366058"/>
                    <a:pt x="730624" y="403411"/>
                  </a:cubicBezTo>
                  <a:cubicBezTo>
                    <a:pt x="706718" y="440764"/>
                    <a:pt x="602129" y="496046"/>
                    <a:pt x="560294" y="528917"/>
                  </a:cubicBezTo>
                  <a:cubicBezTo>
                    <a:pt x="518459" y="561788"/>
                    <a:pt x="499036" y="576729"/>
                    <a:pt x="479612" y="600635"/>
                  </a:cubicBezTo>
                  <a:cubicBezTo>
                    <a:pt x="460189" y="624541"/>
                    <a:pt x="427318" y="658906"/>
                    <a:pt x="443753" y="672353"/>
                  </a:cubicBezTo>
                  <a:cubicBezTo>
                    <a:pt x="460188" y="685800"/>
                    <a:pt x="537883" y="667870"/>
                    <a:pt x="578224" y="681317"/>
                  </a:cubicBezTo>
                  <a:cubicBezTo>
                    <a:pt x="618565" y="694764"/>
                    <a:pt x="670859" y="736600"/>
                    <a:pt x="685800" y="753035"/>
                  </a:cubicBezTo>
                  <a:cubicBezTo>
                    <a:pt x="700741" y="769470"/>
                    <a:pt x="693271" y="766482"/>
                    <a:pt x="667871" y="779929"/>
                  </a:cubicBezTo>
                  <a:cubicBezTo>
                    <a:pt x="642471" y="793376"/>
                    <a:pt x="585694" y="823258"/>
                    <a:pt x="533400" y="833717"/>
                  </a:cubicBezTo>
                  <a:cubicBezTo>
                    <a:pt x="481106" y="844176"/>
                    <a:pt x="401918" y="859117"/>
                    <a:pt x="354106" y="842682"/>
                  </a:cubicBezTo>
                  <a:cubicBezTo>
                    <a:pt x="306294" y="826247"/>
                    <a:pt x="255495" y="766482"/>
                    <a:pt x="246530" y="735106"/>
                  </a:cubicBezTo>
                  <a:cubicBezTo>
                    <a:pt x="237565" y="703730"/>
                    <a:pt x="313765" y="672353"/>
                    <a:pt x="300318" y="654423"/>
                  </a:cubicBezTo>
                  <a:cubicBezTo>
                    <a:pt x="286871" y="636494"/>
                    <a:pt x="188259" y="654423"/>
                    <a:pt x="165847" y="627529"/>
                  </a:cubicBezTo>
                  <a:cubicBezTo>
                    <a:pt x="143435" y="600635"/>
                    <a:pt x="182282" y="502024"/>
                    <a:pt x="165847" y="493059"/>
                  </a:cubicBezTo>
                  <a:cubicBezTo>
                    <a:pt x="149412" y="484094"/>
                    <a:pt x="92636" y="578223"/>
                    <a:pt x="67236" y="573741"/>
                  </a:cubicBezTo>
                  <a:cubicBezTo>
                    <a:pt x="41836" y="569259"/>
                    <a:pt x="0" y="463176"/>
                    <a:pt x="22412" y="439270"/>
                  </a:cubicBezTo>
                  <a:close/>
                </a:path>
              </a:pathLst>
            </a:custGeom>
            <a:solidFill>
              <a:srgbClr val="FFFF99">
                <a:alpha val="50000"/>
              </a:srgbClr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ＭＳ Ｐゴシック" pitchFamily="50" charset="-128"/>
              </a:endParaRPr>
            </a:p>
          </p:txBody>
        </p:sp>
      </p:grpSp>
      <p:sp>
        <p:nvSpPr>
          <p:cNvPr id="11" name="Freeform 10"/>
          <p:cNvSpPr/>
          <p:nvPr/>
        </p:nvSpPr>
        <p:spPr bwMode="auto">
          <a:xfrm>
            <a:off x="6934200" y="5334000"/>
            <a:ext cx="810728" cy="923105"/>
          </a:xfrm>
          <a:custGeom>
            <a:avLst/>
            <a:gdLst>
              <a:gd name="connsiteX0" fmla="*/ 22412 w 754530"/>
              <a:gd name="connsiteY0" fmla="*/ 439270 h 859117"/>
              <a:gd name="connsiteX1" fmla="*/ 201706 w 754530"/>
              <a:gd name="connsiteY1" fmla="*/ 430306 h 859117"/>
              <a:gd name="connsiteX2" fmla="*/ 282388 w 754530"/>
              <a:gd name="connsiteY2" fmla="*/ 322729 h 859117"/>
              <a:gd name="connsiteX3" fmla="*/ 318247 w 754530"/>
              <a:gd name="connsiteY3" fmla="*/ 80682 h 859117"/>
              <a:gd name="connsiteX4" fmla="*/ 416859 w 754530"/>
              <a:gd name="connsiteY4" fmla="*/ 17929 h 859117"/>
              <a:gd name="connsiteX5" fmla="*/ 524436 w 754530"/>
              <a:gd name="connsiteY5" fmla="*/ 188259 h 859117"/>
              <a:gd name="connsiteX6" fmla="*/ 632012 w 754530"/>
              <a:gd name="connsiteY6" fmla="*/ 206188 h 859117"/>
              <a:gd name="connsiteX7" fmla="*/ 703730 w 754530"/>
              <a:gd name="connsiteY7" fmla="*/ 304800 h 859117"/>
              <a:gd name="connsiteX8" fmla="*/ 730624 w 754530"/>
              <a:gd name="connsiteY8" fmla="*/ 403411 h 859117"/>
              <a:gd name="connsiteX9" fmla="*/ 560294 w 754530"/>
              <a:gd name="connsiteY9" fmla="*/ 528917 h 859117"/>
              <a:gd name="connsiteX10" fmla="*/ 479612 w 754530"/>
              <a:gd name="connsiteY10" fmla="*/ 600635 h 859117"/>
              <a:gd name="connsiteX11" fmla="*/ 443753 w 754530"/>
              <a:gd name="connsiteY11" fmla="*/ 672353 h 859117"/>
              <a:gd name="connsiteX12" fmla="*/ 578224 w 754530"/>
              <a:gd name="connsiteY12" fmla="*/ 681317 h 859117"/>
              <a:gd name="connsiteX13" fmla="*/ 685800 w 754530"/>
              <a:gd name="connsiteY13" fmla="*/ 753035 h 859117"/>
              <a:gd name="connsiteX14" fmla="*/ 667871 w 754530"/>
              <a:gd name="connsiteY14" fmla="*/ 779929 h 859117"/>
              <a:gd name="connsiteX15" fmla="*/ 533400 w 754530"/>
              <a:gd name="connsiteY15" fmla="*/ 833717 h 859117"/>
              <a:gd name="connsiteX16" fmla="*/ 354106 w 754530"/>
              <a:gd name="connsiteY16" fmla="*/ 842682 h 859117"/>
              <a:gd name="connsiteX17" fmla="*/ 246530 w 754530"/>
              <a:gd name="connsiteY17" fmla="*/ 735106 h 859117"/>
              <a:gd name="connsiteX18" fmla="*/ 300318 w 754530"/>
              <a:gd name="connsiteY18" fmla="*/ 654423 h 859117"/>
              <a:gd name="connsiteX19" fmla="*/ 165847 w 754530"/>
              <a:gd name="connsiteY19" fmla="*/ 627529 h 859117"/>
              <a:gd name="connsiteX20" fmla="*/ 165847 w 754530"/>
              <a:gd name="connsiteY20" fmla="*/ 493059 h 859117"/>
              <a:gd name="connsiteX21" fmla="*/ 67236 w 754530"/>
              <a:gd name="connsiteY21" fmla="*/ 573741 h 859117"/>
              <a:gd name="connsiteX22" fmla="*/ 22412 w 754530"/>
              <a:gd name="connsiteY22" fmla="*/ 439270 h 85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4530" h="859117">
                <a:moveTo>
                  <a:pt x="22412" y="439270"/>
                </a:moveTo>
                <a:cubicBezTo>
                  <a:pt x="44824" y="415364"/>
                  <a:pt x="158377" y="449729"/>
                  <a:pt x="201706" y="430306"/>
                </a:cubicBezTo>
                <a:cubicBezTo>
                  <a:pt x="245035" y="410883"/>
                  <a:pt x="262965" y="381000"/>
                  <a:pt x="282388" y="322729"/>
                </a:cubicBezTo>
                <a:cubicBezTo>
                  <a:pt x="301811" y="264458"/>
                  <a:pt x="295835" y="131482"/>
                  <a:pt x="318247" y="80682"/>
                </a:cubicBezTo>
                <a:cubicBezTo>
                  <a:pt x="340659" y="29882"/>
                  <a:pt x="382494" y="0"/>
                  <a:pt x="416859" y="17929"/>
                </a:cubicBezTo>
                <a:cubicBezTo>
                  <a:pt x="451224" y="35858"/>
                  <a:pt x="488577" y="156883"/>
                  <a:pt x="524436" y="188259"/>
                </a:cubicBezTo>
                <a:cubicBezTo>
                  <a:pt x="560295" y="219635"/>
                  <a:pt x="602130" y="186764"/>
                  <a:pt x="632012" y="206188"/>
                </a:cubicBezTo>
                <a:cubicBezTo>
                  <a:pt x="661894" y="225612"/>
                  <a:pt x="687295" y="271930"/>
                  <a:pt x="703730" y="304800"/>
                </a:cubicBezTo>
                <a:cubicBezTo>
                  <a:pt x="720165" y="337670"/>
                  <a:pt x="754530" y="366058"/>
                  <a:pt x="730624" y="403411"/>
                </a:cubicBezTo>
                <a:cubicBezTo>
                  <a:pt x="706718" y="440764"/>
                  <a:pt x="602129" y="496046"/>
                  <a:pt x="560294" y="528917"/>
                </a:cubicBezTo>
                <a:cubicBezTo>
                  <a:pt x="518459" y="561788"/>
                  <a:pt x="499036" y="576729"/>
                  <a:pt x="479612" y="600635"/>
                </a:cubicBezTo>
                <a:cubicBezTo>
                  <a:pt x="460189" y="624541"/>
                  <a:pt x="427318" y="658906"/>
                  <a:pt x="443753" y="672353"/>
                </a:cubicBezTo>
                <a:cubicBezTo>
                  <a:pt x="460188" y="685800"/>
                  <a:pt x="537883" y="667870"/>
                  <a:pt x="578224" y="681317"/>
                </a:cubicBezTo>
                <a:cubicBezTo>
                  <a:pt x="618565" y="694764"/>
                  <a:pt x="670859" y="736600"/>
                  <a:pt x="685800" y="753035"/>
                </a:cubicBezTo>
                <a:cubicBezTo>
                  <a:pt x="700741" y="769470"/>
                  <a:pt x="693271" y="766482"/>
                  <a:pt x="667871" y="779929"/>
                </a:cubicBezTo>
                <a:cubicBezTo>
                  <a:pt x="642471" y="793376"/>
                  <a:pt x="585694" y="823258"/>
                  <a:pt x="533400" y="833717"/>
                </a:cubicBezTo>
                <a:cubicBezTo>
                  <a:pt x="481106" y="844176"/>
                  <a:pt x="401918" y="859117"/>
                  <a:pt x="354106" y="842682"/>
                </a:cubicBezTo>
                <a:cubicBezTo>
                  <a:pt x="306294" y="826247"/>
                  <a:pt x="255495" y="766482"/>
                  <a:pt x="246530" y="735106"/>
                </a:cubicBezTo>
                <a:cubicBezTo>
                  <a:pt x="237565" y="703730"/>
                  <a:pt x="313765" y="672353"/>
                  <a:pt x="300318" y="654423"/>
                </a:cubicBezTo>
                <a:cubicBezTo>
                  <a:pt x="286871" y="636494"/>
                  <a:pt x="188259" y="654423"/>
                  <a:pt x="165847" y="627529"/>
                </a:cubicBezTo>
                <a:cubicBezTo>
                  <a:pt x="143435" y="600635"/>
                  <a:pt x="182282" y="502024"/>
                  <a:pt x="165847" y="493059"/>
                </a:cubicBezTo>
                <a:cubicBezTo>
                  <a:pt x="149412" y="484094"/>
                  <a:pt x="92636" y="578223"/>
                  <a:pt x="67236" y="573741"/>
                </a:cubicBezTo>
                <a:cubicBezTo>
                  <a:pt x="41836" y="569259"/>
                  <a:pt x="0" y="463176"/>
                  <a:pt x="22412" y="439270"/>
                </a:cubicBezTo>
                <a:close/>
              </a:path>
            </a:pathLst>
          </a:custGeom>
          <a:solidFill>
            <a:srgbClr val="FFFF99">
              <a:alpha val="50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324600" y="5486400"/>
            <a:ext cx="381000" cy="228600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grpSp>
        <p:nvGrpSpPr>
          <p:cNvPr id="6" name="Group 17"/>
          <p:cNvGrpSpPr/>
          <p:nvPr/>
        </p:nvGrpSpPr>
        <p:grpSpPr>
          <a:xfrm>
            <a:off x="3276600" y="4724400"/>
            <a:ext cx="3048000" cy="1906724"/>
            <a:chOff x="3276600" y="4724400"/>
            <a:chExt cx="3048000" cy="1906724"/>
          </a:xfrm>
        </p:grpSpPr>
        <p:pic>
          <p:nvPicPr>
            <p:cNvPr id="83973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76600" y="4724400"/>
              <a:ext cx="2667000" cy="19067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5715000" y="4800600"/>
              <a:ext cx="60960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5715000" y="5715000"/>
              <a:ext cx="609600" cy="7620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1066800" y="4419600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Ảnh</a:t>
            </a:r>
            <a:r>
              <a:rPr lang="en-US" sz="1400" dirty="0" smtClean="0"/>
              <a:t> </a:t>
            </a:r>
            <a:r>
              <a:rPr lang="en-US" sz="1400" dirty="0" err="1" smtClean="0"/>
              <a:t>nhị</a:t>
            </a:r>
            <a:r>
              <a:rPr lang="en-US" sz="1400" dirty="0" smtClean="0"/>
              <a:t> </a:t>
            </a:r>
            <a:r>
              <a:rPr lang="en-US" sz="1400" dirty="0" err="1" smtClean="0"/>
              <a:t>phân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3505200" y="441960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Ảnh</a:t>
            </a:r>
            <a:r>
              <a:rPr lang="en-US" sz="1400" dirty="0" smtClean="0"/>
              <a:t> connected region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6172200" y="4419600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Ảnh</a:t>
            </a:r>
            <a:r>
              <a:rPr lang="en-US" sz="1400" dirty="0" smtClean="0"/>
              <a:t> </a:t>
            </a:r>
            <a:r>
              <a:rPr lang="en-US" sz="1400" dirty="0" err="1" smtClean="0"/>
              <a:t>trích</a:t>
            </a:r>
            <a:r>
              <a:rPr lang="en-US" sz="1400" dirty="0" smtClean="0"/>
              <a:t> </a:t>
            </a:r>
            <a:r>
              <a:rPr lang="en-US" sz="1400" dirty="0" err="1" smtClean="0"/>
              <a:t>chọn</a:t>
            </a:r>
            <a:r>
              <a:rPr lang="en-US" sz="1400" dirty="0" smtClean="0"/>
              <a:t> </a:t>
            </a:r>
            <a:r>
              <a:rPr lang="en-US" sz="1400" dirty="0" err="1" smtClean="0"/>
              <a:t>biên</a:t>
            </a:r>
            <a:endParaRPr lang="en-US" sz="1400" dirty="0"/>
          </a:p>
        </p:txBody>
      </p:sp>
      <p:sp>
        <p:nvSpPr>
          <p:cNvPr id="22" name="Right Arrow 21"/>
          <p:cNvSpPr/>
          <p:nvPr/>
        </p:nvSpPr>
        <p:spPr bwMode="auto">
          <a:xfrm>
            <a:off x="2971800" y="3505200"/>
            <a:ext cx="304800" cy="2286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5638800" y="3505200"/>
            <a:ext cx="304800" cy="2286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Hough Transform</a:t>
            </a:r>
            <a:endParaRPr lang="en-US" dirty="0"/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1314450"/>
            <a:ext cx="84391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04800"/>
            <a:ext cx="84963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04800"/>
            <a:ext cx="84963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6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425" y="433388"/>
            <a:ext cx="8439150" cy="599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7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596648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385763"/>
            <a:ext cx="8477250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Phân</a:t>
            </a:r>
            <a:r>
              <a:rPr lang="en-US" sz="3200" dirty="0" smtClean="0"/>
              <a:t> </a:t>
            </a:r>
            <a:r>
              <a:rPr lang="en-US" sz="3200" dirty="0" err="1" smtClean="0"/>
              <a:t>đoạn</a:t>
            </a:r>
            <a:r>
              <a:rPr lang="en-US" sz="3200" dirty="0" smtClean="0"/>
              <a:t> </a:t>
            </a:r>
            <a:r>
              <a:rPr lang="en-US" sz="3200" dirty="0" err="1" smtClean="0"/>
              <a:t>sử</a:t>
            </a:r>
            <a:r>
              <a:rPr lang="en-US" sz="3200" dirty="0" smtClean="0"/>
              <a:t> </a:t>
            </a:r>
            <a:r>
              <a:rPr lang="en-US" sz="3200" dirty="0" err="1" smtClean="0"/>
              <a:t>dụng</a:t>
            </a:r>
            <a:r>
              <a:rPr lang="en-US" sz="3200" dirty="0" smtClean="0"/>
              <a:t> </a:t>
            </a:r>
            <a:r>
              <a:rPr lang="en-US" sz="3200" dirty="0" err="1" smtClean="0"/>
              <a:t>các</a:t>
            </a:r>
            <a:r>
              <a:rPr lang="en-US" sz="3200" dirty="0" smtClean="0"/>
              <a:t> </a:t>
            </a:r>
            <a:r>
              <a:rPr lang="en-US" sz="3200" dirty="0" err="1" smtClean="0"/>
              <a:t>kỹ</a:t>
            </a:r>
            <a:r>
              <a:rPr lang="en-US" sz="3200" dirty="0" smtClean="0"/>
              <a:t> </a:t>
            </a:r>
            <a:r>
              <a:rPr lang="en-US" sz="3200" dirty="0" err="1" smtClean="0"/>
              <a:t>thuật</a:t>
            </a:r>
            <a:r>
              <a:rPr lang="en-US" sz="3200" dirty="0" smtClean="0"/>
              <a:t> </a:t>
            </a:r>
            <a:r>
              <a:rPr lang="en-US" sz="3200" dirty="0" err="1" smtClean="0"/>
              <a:t>học</a:t>
            </a:r>
            <a:r>
              <a:rPr lang="en-US" sz="3200" dirty="0" smtClean="0"/>
              <a:t> </a:t>
            </a:r>
            <a:r>
              <a:rPr lang="en-US" sz="3200" dirty="0" err="1" smtClean="0"/>
              <a:t>máy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2400" y="2971800"/>
            <a:ext cx="4038600" cy="2895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505200" y="1371600"/>
            <a:ext cx="2438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2. </a:t>
            </a:r>
            <a:r>
              <a:rPr lang="en-US" sz="2000" b="1" dirty="0" err="1" smtClean="0"/>
              <a:t>Phân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đoạn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ảnh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tự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động</a:t>
            </a:r>
            <a:endParaRPr lang="en-US" sz="2000" b="1" dirty="0"/>
          </a:p>
        </p:txBody>
      </p:sp>
      <p:cxnSp>
        <p:nvCxnSpPr>
          <p:cNvPr id="7" name="Straight Arrow Connector 6"/>
          <p:cNvCxnSpPr>
            <a:stCxn id="6" idx="4"/>
            <a:endCxn id="9" idx="0"/>
          </p:cNvCxnSpPr>
          <p:nvPr/>
        </p:nvCxnSpPr>
        <p:spPr>
          <a:xfrm flipH="1">
            <a:off x="1181100" y="2209800"/>
            <a:ext cx="3543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4"/>
            <a:endCxn id="10" idx="0"/>
          </p:cNvCxnSpPr>
          <p:nvPr/>
        </p:nvCxnSpPr>
        <p:spPr>
          <a:xfrm flipH="1">
            <a:off x="3238500" y="2209800"/>
            <a:ext cx="14859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048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2.1.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(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adaptive)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3622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2.2. </a:t>
            </a:r>
            <a:r>
              <a:rPr lang="en-US" dirty="0" err="1" smtClean="0"/>
              <a:t>Đặc</a:t>
            </a:r>
            <a:r>
              <a:rPr lang="en-US" dirty="0" smtClean="0"/>
              <a:t> 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(gradient, </a:t>
            </a:r>
            <a:r>
              <a:rPr lang="en-US" dirty="0" err="1" smtClean="0"/>
              <a:t>graphcut</a:t>
            </a:r>
            <a:r>
              <a:rPr lang="en-US" dirty="0" smtClean="0"/>
              <a:t>, WS)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343400" y="3124200"/>
            <a:ext cx="1752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2.4. </a:t>
            </a:r>
            <a:r>
              <a:rPr lang="en-US" dirty="0" err="1" smtClean="0"/>
              <a:t>Xấp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6781800" y="3124200"/>
            <a:ext cx="21336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2.5. </a:t>
            </a:r>
            <a:r>
              <a:rPr lang="en-US" sz="2000" dirty="0" err="1" smtClean="0">
                <a:solidFill>
                  <a:srgbClr val="FFFF00"/>
                </a:solidFill>
              </a:rPr>
              <a:t>Học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err="1" smtClean="0">
                <a:solidFill>
                  <a:srgbClr val="FFFF00"/>
                </a:solidFill>
              </a:rPr>
              <a:t>máy</a:t>
            </a:r>
            <a:endParaRPr lang="en-US" sz="2000" dirty="0" smtClean="0">
              <a:solidFill>
                <a:srgbClr val="FFFF00"/>
              </a:solidFill>
            </a:endParaRP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(K-means,</a:t>
            </a:r>
          </a:p>
          <a:p>
            <a:pPr algn="ctr"/>
            <a:r>
              <a:rPr lang="en-US" sz="2000" dirty="0" smtClean="0">
                <a:solidFill>
                  <a:srgbClr val="FFFF00"/>
                </a:solidFill>
              </a:rPr>
              <a:t>Mean-shift, etc)</a:t>
            </a:r>
          </a:p>
        </p:txBody>
      </p:sp>
      <p:cxnSp>
        <p:nvCxnSpPr>
          <p:cNvPr id="13" name="Straight Arrow Connector 12"/>
          <p:cNvCxnSpPr>
            <a:stCxn id="6" idx="4"/>
            <a:endCxn id="11" idx="0"/>
          </p:cNvCxnSpPr>
          <p:nvPr/>
        </p:nvCxnSpPr>
        <p:spPr>
          <a:xfrm>
            <a:off x="4724400" y="2209800"/>
            <a:ext cx="4953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4"/>
            <a:endCxn id="12" idx="0"/>
          </p:cNvCxnSpPr>
          <p:nvPr/>
        </p:nvCxnSpPr>
        <p:spPr>
          <a:xfrm>
            <a:off x="4724400" y="2209800"/>
            <a:ext cx="3124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04800" y="4724400"/>
            <a:ext cx="37338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2.3.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connected region)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781800" y="4762500"/>
            <a:ext cx="2133600" cy="762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sâu</a:t>
            </a:r>
            <a:r>
              <a:rPr lang="en-US" dirty="0" smtClean="0"/>
              <a:t> (</a:t>
            </a:r>
          </a:p>
          <a:p>
            <a:pPr algn="ctr"/>
            <a:r>
              <a:rPr lang="en-US" dirty="0" smtClean="0"/>
              <a:t>R-CNN…)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6" idx="4"/>
          </p:cNvCxnSpPr>
          <p:nvPr/>
        </p:nvCxnSpPr>
        <p:spPr>
          <a:xfrm>
            <a:off x="4724400" y="2209800"/>
            <a:ext cx="274320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43000" y="4114800"/>
            <a:ext cx="20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Thuần</a:t>
            </a:r>
            <a:r>
              <a:rPr lang="en-US" dirty="0" smtClean="0"/>
              <a:t> </a:t>
            </a:r>
            <a:r>
              <a:rPr lang="en-US" dirty="0" err="1" smtClean="0"/>
              <a:t>túy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2133600" y="4495800"/>
            <a:ext cx="1524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thuật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endParaRPr lang="en-US" sz="2400" dirty="0" smtClean="0"/>
          </a:p>
          <a:p>
            <a:pPr lvl="1"/>
            <a:r>
              <a:rPr lang="en-US" sz="2000" dirty="0" smtClean="0"/>
              <a:t>Supervised learning: K-</a:t>
            </a:r>
            <a:r>
              <a:rPr lang="en-US" sz="2000" dirty="0" err="1" smtClean="0"/>
              <a:t>NN</a:t>
            </a:r>
            <a:r>
              <a:rPr lang="en-US" sz="2000" dirty="0" smtClean="0"/>
              <a:t>, </a:t>
            </a:r>
            <a:r>
              <a:rPr lang="en-US" sz="2000" dirty="0" err="1" smtClean="0"/>
              <a:t>SVM</a:t>
            </a:r>
            <a:r>
              <a:rPr lang="en-US" sz="2000" dirty="0" smtClean="0"/>
              <a:t>, </a:t>
            </a:r>
          </a:p>
          <a:p>
            <a:pPr lvl="1"/>
            <a:r>
              <a:rPr lang="en-US" sz="2000" dirty="0" smtClean="0"/>
              <a:t>Unsupervised learning: K-Means, Mean-shift, </a:t>
            </a:r>
            <a:r>
              <a:rPr lang="en-US" sz="2000" dirty="0" err="1" smtClean="0"/>
              <a:t>GMM</a:t>
            </a:r>
            <a:endParaRPr lang="en-US" sz="2000" dirty="0" smtClean="0"/>
          </a:p>
          <a:p>
            <a:r>
              <a:rPr lang="en-US" sz="2400" dirty="0" err="1" smtClean="0"/>
              <a:t>Ứng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bài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r>
              <a:rPr lang="en-US" sz="2400" dirty="0" smtClean="0"/>
              <a:t> </a:t>
            </a:r>
            <a:r>
              <a:rPr lang="en-US" sz="2400" dirty="0" err="1" smtClean="0"/>
              <a:t>đoạn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ma </a:t>
            </a:r>
            <a:r>
              <a:rPr lang="en-US" sz="2000" dirty="0" err="1" smtClean="0"/>
              <a:t>trận</a:t>
            </a:r>
            <a:r>
              <a:rPr lang="en-US" sz="2000" dirty="0" smtClean="0"/>
              <a:t> </a:t>
            </a:r>
            <a:r>
              <a:rPr lang="en-US" sz="2000" dirty="0" err="1" smtClean="0"/>
              <a:t>quan</a:t>
            </a:r>
            <a:r>
              <a:rPr lang="en-US" sz="2000" dirty="0" smtClean="0"/>
              <a:t> </a:t>
            </a:r>
            <a:r>
              <a:rPr lang="en-US" sz="2000" dirty="0" err="1" smtClean="0"/>
              <a:t>sát</a:t>
            </a:r>
            <a:r>
              <a:rPr lang="en-US" sz="2000" dirty="0" smtClean="0"/>
              <a:t> A= [m x n] </a:t>
            </a:r>
          </a:p>
          <a:p>
            <a:pPr lvl="1"/>
            <a:r>
              <a:rPr lang="en-US" sz="2000" dirty="0" err="1" smtClean="0"/>
              <a:t>Xác</a:t>
            </a:r>
            <a:r>
              <a:rPr lang="en-US" sz="2000" dirty="0" smtClean="0"/>
              <a:t> </a:t>
            </a:r>
            <a:r>
              <a:rPr lang="en-US" sz="2000" dirty="0" err="1" smtClean="0"/>
              <a:t>định</a:t>
            </a:r>
            <a:r>
              <a:rPr lang="en-US" sz="2000" dirty="0" smtClean="0"/>
              <a:t> </a:t>
            </a:r>
            <a:r>
              <a:rPr lang="en-US" sz="2000" dirty="0" err="1" smtClean="0"/>
              <a:t>số</a:t>
            </a:r>
            <a:r>
              <a:rPr lang="en-US" sz="2000" dirty="0" smtClean="0"/>
              <a:t> </a:t>
            </a:r>
            <a:r>
              <a:rPr lang="en-US" sz="2000" dirty="0" err="1" smtClean="0"/>
              <a:t>cụm</a:t>
            </a:r>
            <a:r>
              <a:rPr lang="en-US" sz="2000" dirty="0" smtClean="0"/>
              <a:t> </a:t>
            </a:r>
            <a:r>
              <a:rPr lang="en-US" sz="2000" dirty="0" err="1" smtClean="0"/>
              <a:t>cần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tách</a:t>
            </a:r>
            <a:r>
              <a:rPr lang="en-US" sz="2000" dirty="0" smtClean="0"/>
              <a:t> (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loại</a:t>
            </a:r>
            <a:r>
              <a:rPr lang="en-US" sz="2000" dirty="0" smtClean="0"/>
              <a:t>,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cụm</a:t>
            </a:r>
            <a:r>
              <a:rPr lang="en-US" sz="2000" dirty="0" smtClean="0"/>
              <a:t>)</a:t>
            </a:r>
          </a:p>
          <a:p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thuật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đánh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endParaRPr lang="en-US" sz="2400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343400"/>
            <a:ext cx="2209800" cy="225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 r="2061"/>
          <a:stretch>
            <a:fillRect/>
          </a:stretch>
        </p:blipFill>
        <p:spPr bwMode="auto">
          <a:xfrm>
            <a:off x="3048000" y="4459900"/>
            <a:ext cx="1804039" cy="181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12607" y="4343400"/>
            <a:ext cx="181679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r="3474"/>
          <a:stretch>
            <a:fillRect/>
          </a:stretch>
        </p:blipFill>
        <p:spPr bwMode="auto">
          <a:xfrm>
            <a:off x="6781800" y="4419600"/>
            <a:ext cx="182938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thiêu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bay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lái</a:t>
            </a:r>
            <a:r>
              <a:rPr lang="en-US" dirty="0" smtClean="0"/>
              <a:t> (</a:t>
            </a:r>
            <a:r>
              <a:rPr lang="en-US" dirty="0" err="1" smtClean="0"/>
              <a:t>UAV</a:t>
            </a:r>
            <a:r>
              <a:rPr lang="en-US" dirty="0" smtClean="0"/>
              <a:t>)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kèm</a:t>
            </a:r>
            <a:r>
              <a:rPr lang="en-US" dirty="0" smtClean="0"/>
              <a:t> camera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t="9379"/>
          <a:stretch>
            <a:fillRect/>
          </a:stretch>
        </p:blipFill>
        <p:spPr bwMode="auto">
          <a:xfrm>
            <a:off x="0" y="2209800"/>
            <a:ext cx="9144000" cy="220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uavdemo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2819400" y="4419600"/>
            <a:ext cx="4156364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Input </a:t>
            </a:r>
            <a:r>
              <a:rPr lang="en-US" dirty="0" smtClean="0"/>
              <a:t>1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UAV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thành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nhau</a:t>
            </a:r>
            <a:endParaRPr lang="en-US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5 </a:t>
            </a:r>
            <a:r>
              <a:rPr lang="en-US" dirty="0" err="1" smtClean="0">
                <a:sym typeface="Wingdings" pitchFamily="2" charset="2"/>
              </a:rPr>
              <a:t>lớp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r>
              <a:rPr lang="en-US" dirty="0" smtClean="0">
                <a:sym typeface="Wingdings" pitchFamily="2" charset="2"/>
              </a:rPr>
              <a:t>: </a:t>
            </a:r>
            <a:r>
              <a:rPr lang="en-US" dirty="0" err="1" smtClean="0">
                <a:sym typeface="Wingdings" pitchFamily="2" charset="2"/>
              </a:rPr>
              <a:t>đường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nhà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cửa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cây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cối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bầu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trời</a:t>
            </a:r>
            <a:r>
              <a:rPr lang="en-US" dirty="0" smtClean="0">
                <a:sym typeface="Wingdings" pitchFamily="2" charset="2"/>
              </a:rPr>
              <a:t>, </a:t>
            </a:r>
            <a:r>
              <a:rPr lang="en-US" dirty="0" err="1" smtClean="0">
                <a:sym typeface="Wingdings" pitchFamily="2" charset="2"/>
              </a:rPr>
              <a:t>cây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cỏ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err="1" smtClean="0">
                <a:sym typeface="Wingdings" pitchFamily="2" charset="2"/>
              </a:rPr>
              <a:t>cánh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đồng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lúa</a:t>
            </a:r>
            <a:r>
              <a:rPr lang="en-US" dirty="0" smtClean="0">
                <a:sym typeface="Wingdings" pitchFamily="2" charset="2"/>
              </a:rPr>
              <a:t>)</a:t>
            </a:r>
            <a:endParaRPr lang="en-US" dirty="0"/>
          </a:p>
        </p:txBody>
      </p:sp>
      <p:pic>
        <p:nvPicPr>
          <p:cNvPr id="1026" name="Picture 2" descr="\\172.16.76.68\ComVis\Personal-Backup\StephaneLathuiliere\training\newimages\BK_000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667000"/>
            <a:ext cx="3581400" cy="2012965"/>
          </a:xfrm>
          <a:prstGeom prst="rect">
            <a:avLst/>
          </a:prstGeom>
          <a:noFill/>
        </p:spPr>
      </p:pic>
      <p:pic>
        <p:nvPicPr>
          <p:cNvPr id="1027" name="Picture 3" descr="\\172.16.76.68\ComVis\Personal-Backup\StephaneLathuiliere\training\newimages\mask\BK_00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667000"/>
            <a:ext cx="3581400" cy="2012965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flipV="1">
            <a:off x="5638800" y="4419600"/>
            <a:ext cx="609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00600" y="4724400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77000" y="48006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858000" y="3962400"/>
            <a:ext cx="9144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696200" y="2286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05800" y="1905000"/>
            <a:ext cx="10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Bầu</a:t>
            </a:r>
            <a:r>
              <a:rPr lang="en-US" dirty="0" smtClean="0"/>
              <a:t> </a:t>
            </a:r>
            <a:r>
              <a:rPr lang="en-US" dirty="0" err="1" smtClean="0"/>
              <a:t>trời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91000" y="3200400"/>
            <a:ext cx="106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Cây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00600" y="33528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419600" y="42672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10000" y="4876800"/>
            <a:ext cx="7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Cây</a:t>
            </a:r>
            <a:r>
              <a:rPr lang="en-US" dirty="0" smtClean="0"/>
              <a:t> </a:t>
            </a:r>
            <a:r>
              <a:rPr lang="en-US" dirty="0" err="1" smtClean="0"/>
              <a:t>cỏ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2: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XLA</a:t>
            </a:r>
            <a:r>
              <a:rPr lang="en-US" dirty="0" smtClean="0"/>
              <a:t> +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K-means</a:t>
            </a:r>
          </a:p>
          <a:p>
            <a:pPr lvl="1"/>
            <a:r>
              <a:rPr lang="en-US" dirty="0" smtClean="0"/>
              <a:t>Do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: 2 </a:t>
            </a:r>
            <a:r>
              <a:rPr lang="en-US" dirty="0" err="1" smtClean="0"/>
              <a:t>vùng</a:t>
            </a:r>
            <a:endParaRPr lang="en-US" dirty="0" smtClean="0"/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? (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r>
              <a:rPr lang="en-US" dirty="0" smtClean="0"/>
              <a:t>, </a:t>
            </a:r>
            <a:r>
              <a:rPr lang="en-US" dirty="0" err="1" smtClean="0"/>
              <a:t>biên</a:t>
            </a:r>
            <a:r>
              <a:rPr lang="en-US" dirty="0" smtClean="0"/>
              <a:t>, gradient , etc)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3429000"/>
            <a:ext cx="11115676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0"/>
            <a:ext cx="8991600" cy="1170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0" y="25908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72200" y="25146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Bước</a:t>
            </a:r>
            <a:r>
              <a:rPr lang="en-US" dirty="0" smtClean="0"/>
              <a:t> 2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t="12121"/>
          <a:stretch>
            <a:fillRect/>
          </a:stretch>
        </p:blipFill>
        <p:spPr bwMode="auto">
          <a:xfrm>
            <a:off x="685800" y="3352800"/>
            <a:ext cx="7654332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057400" y="556260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0" y="5486400"/>
            <a:ext cx="2736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endParaRPr lang="en-US" dirty="0" smtClean="0"/>
          </a:p>
          <a:p>
            <a:pPr algn="ctr"/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meanshift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mảnh</a:t>
            </a:r>
            <a:r>
              <a:rPr lang="en-US" dirty="0" smtClean="0"/>
              <a:t>)</a:t>
            </a:r>
          </a:p>
          <a:p>
            <a:pPr algn="ctr"/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superpixel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3429000" y="2819400"/>
            <a:ext cx="2521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Sơ</a:t>
            </a:r>
            <a:r>
              <a:rPr lang="en-US" sz="2800" dirty="0" smtClean="0"/>
              <a:t> </a:t>
            </a:r>
            <a:r>
              <a:rPr lang="en-US" sz="2800" dirty="0" err="1" smtClean="0"/>
              <a:t>đồ</a:t>
            </a:r>
            <a:r>
              <a:rPr lang="en-US" sz="2800" dirty="0" smtClean="0"/>
              <a:t> </a:t>
            </a:r>
            <a:r>
              <a:rPr lang="en-US" sz="2800" dirty="0" err="1" smtClean="0"/>
              <a:t>tổng</a:t>
            </a:r>
            <a:r>
              <a:rPr lang="en-US" sz="2800" dirty="0" smtClean="0"/>
              <a:t> </a:t>
            </a:r>
            <a:r>
              <a:rPr lang="en-US" sz="2800" dirty="0" err="1" smtClean="0"/>
              <a:t>quát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Step 2: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/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meanshift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SVM</a:t>
            </a:r>
            <a:r>
              <a:rPr lang="en-US" dirty="0" smtClean="0"/>
              <a:t>. </a:t>
            </a:r>
          </a:p>
          <a:p>
            <a:r>
              <a:rPr lang="en-US" dirty="0" err="1" smtClean="0">
                <a:sym typeface="Wingdings" pitchFamily="2" charset="2"/>
              </a:rPr>
              <a:t>Mục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đích</a:t>
            </a:r>
            <a:r>
              <a:rPr lang="en-US" dirty="0" smtClean="0">
                <a:sym typeface="Wingdings" pitchFamily="2" charset="2"/>
              </a:rPr>
              <a:t>: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superpixel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nhãn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sẽ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được</a:t>
            </a:r>
            <a:r>
              <a:rPr lang="en-US" dirty="0" smtClean="0">
                <a:sym typeface="Wingdings" pitchFamily="2" charset="2"/>
              </a:rPr>
              <a:t> connect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nhau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Dữ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liệu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huấn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luyện</a:t>
            </a:r>
            <a:r>
              <a:rPr lang="en-US" dirty="0" smtClean="0">
                <a:sym typeface="Wingdings" pitchFamily="2" charset="2"/>
              </a:rPr>
              <a:t>: </a:t>
            </a:r>
            <a:r>
              <a:rPr lang="en-US" dirty="0" err="1" smtClean="0">
                <a:sym typeface="Wingdings" pitchFamily="2" charset="2"/>
              </a:rPr>
              <a:t>là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đã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cắt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err="1" smtClean="0">
                <a:sym typeface="Wingdings" pitchFamily="2" charset="2"/>
              </a:rPr>
              <a:t>hoặc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đoạn</a:t>
            </a:r>
            <a:r>
              <a:rPr lang="en-US" dirty="0" smtClean="0">
                <a:sym typeface="Wingdings" pitchFamily="2" charset="2"/>
              </a:rPr>
              <a:t>) </a:t>
            </a:r>
            <a:r>
              <a:rPr lang="en-US" dirty="0" err="1" smtClean="0">
                <a:sym typeface="Wingdings" pitchFamily="2" charset="2"/>
              </a:rPr>
              <a:t>của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mỗi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lớp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r>
              <a:rPr lang="en-US" dirty="0" smtClean="0">
                <a:sym typeface="Wingdings" pitchFamily="2" charset="2"/>
              </a:rPr>
              <a:t> (5 </a:t>
            </a:r>
            <a:r>
              <a:rPr lang="en-US" dirty="0" err="1" smtClean="0">
                <a:sym typeface="Wingdings" pitchFamily="2" charset="2"/>
              </a:rPr>
              <a:t>lớp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r>
              <a:rPr lang="en-US" dirty="0" smtClean="0">
                <a:sym typeface="Wingdings" pitchFamily="2" charset="2"/>
              </a:rPr>
              <a:t>Feature extract </a:t>
            </a:r>
            <a:r>
              <a:rPr lang="en-US" dirty="0" err="1" smtClean="0">
                <a:sym typeface="Wingdings" pitchFamily="2" charset="2"/>
              </a:rPr>
              <a:t>trên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mỗi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đưa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vào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SVM</a:t>
            </a:r>
            <a:r>
              <a:rPr lang="en-US" dirty="0" smtClean="0">
                <a:sym typeface="Wingdings" pitchFamily="2" charset="2"/>
              </a:rPr>
              <a:t>: </a:t>
            </a:r>
          </a:p>
          <a:p>
            <a:pPr lvl="1">
              <a:buNone/>
            </a:pPr>
            <a:r>
              <a:rPr lang="en-US" dirty="0" smtClean="0"/>
              <a:t>+ Mean </a:t>
            </a:r>
            <a:r>
              <a:rPr lang="en-US" dirty="0"/>
              <a:t>over the all zone of R, G and B </a:t>
            </a:r>
            <a:r>
              <a:rPr lang="en-US" dirty="0" smtClean="0"/>
              <a:t>dimensions</a:t>
            </a:r>
          </a:p>
          <a:p>
            <a:pPr lvl="1">
              <a:buNone/>
            </a:pPr>
            <a:r>
              <a:rPr lang="en-US" dirty="0" smtClean="0"/>
              <a:t>+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trục</a:t>
            </a:r>
            <a:r>
              <a:rPr lang="en-US" dirty="0" smtClean="0"/>
              <a:t> y </a:t>
            </a:r>
            <a:r>
              <a:rPr lang="en-US" dirty="0"/>
              <a:t>coordinate of the </a:t>
            </a:r>
            <a:r>
              <a:rPr lang="en-US" dirty="0" smtClean="0"/>
              <a:t>component</a:t>
            </a:r>
          </a:p>
          <a:p>
            <a:pPr lvl="1">
              <a:buNone/>
            </a:pPr>
            <a:r>
              <a:rPr lang="en-US" dirty="0" smtClean="0"/>
              <a:t>+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Gabor </a:t>
            </a:r>
            <a:r>
              <a:rPr lang="en-US" dirty="0"/>
              <a:t>filter : mean over the all zone for </a:t>
            </a:r>
            <a:r>
              <a:rPr lang="en-US" dirty="0" smtClean="0"/>
              <a:t>different delta (</a:t>
            </a:r>
            <a:r>
              <a:rPr lang="en-US" dirty="0" smtClean="0">
                <a:sym typeface="Symbol"/>
              </a:rPr>
              <a:t>) </a:t>
            </a:r>
            <a:r>
              <a:rPr lang="en-US" dirty="0" err="1" smtClean="0">
                <a:sym typeface="Symbol"/>
              </a:rPr>
              <a:t>và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theta (</a:t>
            </a:r>
            <a:r>
              <a:rPr lang="en-US" dirty="0" smtClean="0">
                <a:sym typeface="Symbol"/>
              </a:rPr>
              <a:t>) (,  </a:t>
            </a:r>
            <a:r>
              <a:rPr lang="en-US" dirty="0" err="1" smtClean="0">
                <a:sym typeface="Symbol"/>
              </a:rPr>
              <a:t>là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các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tham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số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của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hàm</a:t>
            </a:r>
            <a:r>
              <a:rPr lang="en-US" dirty="0" smtClean="0">
                <a:sym typeface="Symbol"/>
              </a:rPr>
              <a:t> Gabor filter)</a:t>
            </a:r>
          </a:p>
          <a:p>
            <a:pPr lvl="1">
              <a:buNone/>
            </a:pPr>
            <a:r>
              <a:rPr lang="en-US" dirty="0" smtClean="0">
                <a:sym typeface="Symbol"/>
              </a:rPr>
              <a:t>+ Histogram </a:t>
            </a:r>
            <a:r>
              <a:rPr lang="en-US" dirty="0" err="1" smtClean="0">
                <a:sym typeface="Symbol"/>
              </a:rPr>
              <a:t>của</a:t>
            </a:r>
            <a:r>
              <a:rPr lang="en-US" dirty="0" smtClean="0">
                <a:sym typeface="Symbol"/>
              </a:rPr>
              <a:t> grayscale </a:t>
            </a:r>
            <a:r>
              <a:rPr lang="en-US" dirty="0" err="1" smtClean="0">
                <a:sym typeface="Symbol"/>
              </a:rPr>
              <a:t>và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màu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sắc</a:t>
            </a:r>
            <a:r>
              <a:rPr lang="en-US" dirty="0" smtClean="0">
                <a:sym typeface="Symbol"/>
              </a:rPr>
              <a:t> (H): Convert </a:t>
            </a:r>
            <a:r>
              <a:rPr lang="en-US" dirty="0" err="1" smtClean="0">
                <a:sym typeface="Symbol"/>
              </a:rPr>
              <a:t>RGb</a:t>
            </a:r>
            <a:r>
              <a:rPr lang="en-US" dirty="0" smtClean="0">
                <a:sym typeface="Symbol"/>
              </a:rPr>
              <a:t> to </a:t>
            </a:r>
            <a:r>
              <a:rPr lang="en-US" dirty="0" err="1" smtClean="0">
                <a:sym typeface="Symbol"/>
              </a:rPr>
              <a:t>HSV</a:t>
            </a:r>
            <a:r>
              <a:rPr lang="en-US" dirty="0" smtClean="0">
                <a:sym typeface="Symbol"/>
              </a:rPr>
              <a:t> (</a:t>
            </a:r>
            <a:r>
              <a:rPr lang="en-US" dirty="0" err="1" smtClean="0">
                <a:sym typeface="Symbol"/>
              </a:rPr>
              <a:t>lấy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kênh</a:t>
            </a:r>
            <a:r>
              <a:rPr lang="en-US" dirty="0" smtClean="0">
                <a:sym typeface="Symbol"/>
              </a:rPr>
              <a:t> H only)</a:t>
            </a:r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Chi </a:t>
            </a:r>
            <a:r>
              <a:rPr lang="en-US" dirty="0" err="1" smtClean="0"/>
              <a:t>tiết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superpixel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 smtClean="0"/>
              <a:t>Tính</a:t>
            </a:r>
            <a:r>
              <a:rPr lang="en-US" sz="2400" dirty="0" smtClean="0"/>
              <a:t> histogram </a:t>
            </a:r>
            <a:r>
              <a:rPr lang="en-US" sz="2400" dirty="0" err="1" smtClean="0"/>
              <a:t>trên</a:t>
            </a:r>
            <a:r>
              <a:rPr lang="en-US" sz="2400" dirty="0" smtClean="0"/>
              <a:t> 1 </a:t>
            </a:r>
            <a:r>
              <a:rPr lang="en-US" sz="2400" dirty="0" err="1" smtClean="0"/>
              <a:t>kênh</a:t>
            </a:r>
            <a:r>
              <a:rPr lang="en-US" sz="2400" dirty="0" smtClean="0"/>
              <a:t> </a:t>
            </a:r>
            <a:r>
              <a:rPr lang="en-US" sz="2400" dirty="0" err="1" smtClean="0"/>
              <a:t>màu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 –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kênh</a:t>
            </a:r>
            <a:r>
              <a:rPr lang="en-US" sz="2400" dirty="0" smtClean="0"/>
              <a:t> (R, G, B, H, S , V) </a:t>
            </a: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err="1" smtClean="0">
                <a:sym typeface="Wingdings" pitchFamily="2" charset="2"/>
              </a:rPr>
              <a:t>thực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hiện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trên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kênh</a:t>
            </a:r>
            <a:r>
              <a:rPr lang="en-US" sz="2400" dirty="0" smtClean="0">
                <a:sym typeface="Wingdings" pitchFamily="2" charset="2"/>
              </a:rPr>
              <a:t> H </a:t>
            </a:r>
            <a:r>
              <a:rPr lang="en-US" sz="2400" dirty="0" err="1" smtClean="0">
                <a:sym typeface="Wingdings" pitchFamily="2" charset="2"/>
              </a:rPr>
              <a:t>và</a:t>
            </a:r>
            <a:r>
              <a:rPr lang="en-US" sz="2400" dirty="0" smtClean="0">
                <a:sym typeface="Wingdings" pitchFamily="2" charset="2"/>
              </a:rPr>
              <a:t> Intensity (</a:t>
            </a:r>
            <a:r>
              <a:rPr lang="en-US" sz="2400" dirty="0" err="1" smtClean="0">
                <a:sym typeface="Wingdings" pitchFamily="2" charset="2"/>
              </a:rPr>
              <a:t>RGB2Gray</a:t>
            </a:r>
            <a:r>
              <a:rPr lang="en-US" sz="2400" dirty="0" smtClean="0">
                <a:sym typeface="Wingdings" pitchFamily="2" charset="2"/>
              </a:rPr>
              <a:t>) </a:t>
            </a:r>
            <a:r>
              <a:rPr lang="en-US" sz="2400" dirty="0" err="1" smtClean="0">
                <a:sym typeface="Wingdings" pitchFamily="2" charset="2"/>
              </a:rPr>
              <a:t>là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OKIE</a:t>
            </a:r>
            <a:endParaRPr lang="en-US" sz="2400" dirty="0" smtClean="0">
              <a:sym typeface="Wingdings" pitchFamily="2" charset="2"/>
            </a:endParaRPr>
          </a:p>
          <a:p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giá</a:t>
            </a:r>
            <a:r>
              <a:rPr lang="en-US" sz="2400" dirty="0" smtClean="0"/>
              <a:t> </a:t>
            </a:r>
            <a:r>
              <a:rPr lang="en-US" sz="2400" dirty="0" err="1" smtClean="0"/>
              <a:t>trị</a:t>
            </a:r>
            <a:r>
              <a:rPr lang="en-US" sz="2400" dirty="0" smtClean="0"/>
              <a:t> </a:t>
            </a:r>
            <a:r>
              <a:rPr lang="en-US" sz="2400" dirty="0" err="1" smtClean="0"/>
              <a:t>trung</a:t>
            </a:r>
            <a:r>
              <a:rPr lang="en-US" sz="2400" dirty="0" smtClean="0"/>
              <a:t> </a:t>
            </a:r>
            <a:r>
              <a:rPr lang="en-US" sz="2400" dirty="0" err="1" smtClean="0"/>
              <a:t>bình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toàn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3 </a:t>
            </a:r>
            <a:r>
              <a:rPr lang="en-US" sz="2400" dirty="0" err="1" smtClean="0"/>
              <a:t>kênh</a:t>
            </a:r>
            <a:r>
              <a:rPr lang="en-US" sz="2400" dirty="0" smtClean="0"/>
              <a:t> R, G , B</a:t>
            </a:r>
          </a:p>
          <a:p>
            <a:r>
              <a:rPr lang="en-US" sz="2400" dirty="0" err="1" smtClean="0">
                <a:sym typeface="Wingdings" pitchFamily="2" charset="2"/>
              </a:rPr>
              <a:t>Tính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toán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đ</a:t>
            </a:r>
            <a:r>
              <a:rPr lang="en-US" sz="2400" dirty="0" err="1" smtClean="0">
                <a:sym typeface="Wingdings" pitchFamily="2" charset="2"/>
              </a:rPr>
              <a:t>áp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ứng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của</a:t>
            </a:r>
            <a:r>
              <a:rPr lang="en-US" sz="2400" dirty="0" smtClean="0">
                <a:sym typeface="Wingdings" pitchFamily="2" charset="2"/>
              </a:rPr>
              <a:t>  Gabor filter	</a:t>
            </a:r>
          </a:p>
          <a:p>
            <a:pPr lvl="1"/>
            <a:r>
              <a:rPr lang="en-US" sz="2000" dirty="0" err="1" smtClean="0">
                <a:sym typeface="Wingdings" pitchFamily="2" charset="2"/>
              </a:rPr>
              <a:t>Nhân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chập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ảnh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với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các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hàm</a:t>
            </a:r>
            <a:r>
              <a:rPr lang="en-US" sz="2000" dirty="0" smtClean="0">
                <a:sym typeface="Wingdings" pitchFamily="2" charset="2"/>
              </a:rPr>
              <a:t> Gaussian </a:t>
            </a:r>
            <a:r>
              <a:rPr lang="en-US" sz="2000" dirty="0" err="1" smtClean="0">
                <a:sym typeface="Wingdings" pitchFamily="2" charset="2"/>
              </a:rPr>
              <a:t>có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hướng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và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tỉ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lệ</a:t>
            </a:r>
            <a:r>
              <a:rPr lang="en-US" sz="2000" dirty="0" smtClean="0">
                <a:sym typeface="Wingdings" pitchFamily="2" charset="2"/>
              </a:rPr>
              <a:t> (scale) </a:t>
            </a:r>
            <a:r>
              <a:rPr lang="en-US" sz="2000" dirty="0" err="1" smtClean="0">
                <a:sym typeface="Wingdings" pitchFamily="2" charset="2"/>
              </a:rPr>
              <a:t>thay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đổi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trong</a:t>
            </a:r>
            <a:r>
              <a:rPr lang="en-US" sz="2000" dirty="0" smtClean="0">
                <a:sym typeface="Wingdings" pitchFamily="2" charset="2"/>
              </a:rPr>
              <a:t> 1 </a:t>
            </a:r>
            <a:r>
              <a:rPr lang="en-US" sz="2000" dirty="0" err="1" smtClean="0">
                <a:sym typeface="Wingdings" pitchFamily="2" charset="2"/>
              </a:rPr>
              <a:t>dải</a:t>
            </a:r>
            <a:r>
              <a:rPr lang="en-US" sz="2000" dirty="0" smtClean="0">
                <a:sym typeface="Wingdings" pitchFamily="2" charset="2"/>
              </a:rPr>
              <a:t> (4 </a:t>
            </a:r>
            <a:r>
              <a:rPr lang="en-US" sz="2000" dirty="0" err="1" smtClean="0">
                <a:sym typeface="Wingdings" pitchFamily="2" charset="2"/>
              </a:rPr>
              <a:t>hướng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và</a:t>
            </a:r>
            <a:r>
              <a:rPr lang="en-US" sz="2000" dirty="0" smtClean="0">
                <a:sym typeface="Wingdings" pitchFamily="2" charset="2"/>
              </a:rPr>
              <a:t> 3 </a:t>
            </a:r>
            <a:r>
              <a:rPr lang="en-US" sz="2000" dirty="0" err="1" smtClean="0">
                <a:sym typeface="Wingdings" pitchFamily="2" charset="2"/>
              </a:rPr>
              <a:t>tỉ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lệ</a:t>
            </a:r>
            <a:r>
              <a:rPr lang="en-US" sz="2000" dirty="0" smtClean="0">
                <a:sym typeface="Wingdings" pitchFamily="2" charset="2"/>
              </a:rPr>
              <a:t>)</a:t>
            </a:r>
          </a:p>
          <a:p>
            <a:pPr lvl="1"/>
            <a:endParaRPr lang="en-US" sz="2000" dirty="0">
              <a:sym typeface="Wingdings" pitchFamily="2" charset="2"/>
            </a:endParaRPr>
          </a:p>
          <a:p>
            <a:pPr lvl="1"/>
            <a:endParaRPr lang="en-US" sz="2000" dirty="0" smtClean="0">
              <a:sym typeface="Wingdings" pitchFamily="2" charset="2"/>
            </a:endParaRPr>
          </a:p>
          <a:p>
            <a:pPr lvl="1"/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err="1" smtClean="0"/>
              <a:t>Tính</a:t>
            </a:r>
            <a:r>
              <a:rPr lang="en-US" sz="2000" dirty="0" smtClean="0"/>
              <a:t> </a:t>
            </a:r>
            <a:r>
              <a:rPr lang="en-US" sz="2000" dirty="0" err="1" smtClean="0"/>
              <a:t>giá</a:t>
            </a:r>
            <a:r>
              <a:rPr lang="en-US" sz="2000" dirty="0" smtClean="0"/>
              <a:t> </a:t>
            </a:r>
            <a:r>
              <a:rPr lang="en-US" sz="2000" dirty="0" err="1" smtClean="0"/>
              <a:t>trị</a:t>
            </a:r>
            <a:r>
              <a:rPr lang="en-US" sz="2000" dirty="0" smtClean="0"/>
              <a:t> </a:t>
            </a:r>
            <a:r>
              <a:rPr lang="en-US" sz="2000" dirty="0" err="1" smtClean="0"/>
              <a:t>trung</a:t>
            </a:r>
            <a:r>
              <a:rPr lang="en-US" sz="2000" dirty="0" smtClean="0"/>
              <a:t> </a:t>
            </a:r>
            <a:r>
              <a:rPr lang="en-US" sz="2000" dirty="0" err="1" smtClean="0"/>
              <a:t>bình</a:t>
            </a:r>
            <a:r>
              <a:rPr lang="en-US" sz="2000" dirty="0" smtClean="0"/>
              <a:t> </a:t>
            </a:r>
            <a:r>
              <a:rPr lang="en-US" sz="2000" dirty="0" err="1" smtClean="0"/>
              <a:t>và</a:t>
            </a:r>
            <a:r>
              <a:rPr lang="en-US" sz="2000" dirty="0" smtClean="0"/>
              <a:t> </a:t>
            </a:r>
            <a:r>
              <a:rPr lang="en-US" sz="2000" dirty="0" err="1" smtClean="0"/>
              <a:t>độ</a:t>
            </a:r>
            <a:r>
              <a:rPr lang="en-US" sz="2000" dirty="0" smtClean="0"/>
              <a:t> </a:t>
            </a:r>
            <a:r>
              <a:rPr lang="en-US" sz="2000" dirty="0" err="1" smtClean="0"/>
              <a:t>lệch</a:t>
            </a:r>
            <a:r>
              <a:rPr lang="en-US" sz="2000" dirty="0" smtClean="0"/>
              <a:t> </a:t>
            </a:r>
            <a:r>
              <a:rPr lang="en-US" sz="2000" dirty="0" err="1" smtClean="0"/>
              <a:t>chuẩn</a:t>
            </a:r>
            <a:r>
              <a:rPr lang="en-US" sz="2000" dirty="0" smtClean="0"/>
              <a:t> </a:t>
            </a:r>
            <a:r>
              <a:rPr lang="en-US" sz="2000" dirty="0" err="1" smtClean="0"/>
              <a:t>trên</a:t>
            </a:r>
            <a:r>
              <a:rPr lang="en-US" sz="2000" dirty="0" smtClean="0"/>
              <a:t> </a:t>
            </a:r>
            <a:r>
              <a:rPr lang="en-US" sz="2000" dirty="0" err="1" smtClean="0"/>
              <a:t>toàn</a:t>
            </a:r>
            <a:r>
              <a:rPr lang="en-US" sz="2000" dirty="0" smtClean="0"/>
              <a:t> </a:t>
            </a:r>
            <a:r>
              <a:rPr lang="en-US" sz="2000" dirty="0" err="1" smtClean="0"/>
              <a:t>bộ</a:t>
            </a:r>
            <a:r>
              <a:rPr lang="en-US" sz="2000" dirty="0" smtClean="0"/>
              <a:t> </a:t>
            </a:r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với</a:t>
            </a:r>
            <a:r>
              <a:rPr lang="en-US" sz="2000" dirty="0" smtClean="0"/>
              <a:t> </a:t>
            </a:r>
            <a:r>
              <a:rPr lang="en-US" sz="2000" dirty="0" err="1" smtClean="0"/>
              <a:t>mỗi</a:t>
            </a:r>
            <a:r>
              <a:rPr lang="en-US" sz="2000" dirty="0" smtClean="0"/>
              <a:t> </a:t>
            </a:r>
            <a:r>
              <a:rPr lang="en-US" sz="2000" dirty="0" err="1" smtClean="0"/>
              <a:t>trường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hợp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,  	</a:t>
            </a:r>
          </a:p>
          <a:p>
            <a:r>
              <a:rPr lang="en-US" sz="2400" dirty="0" err="1" smtClean="0">
                <a:sym typeface="Symbol"/>
              </a:rPr>
              <a:t>Tổng</a:t>
            </a:r>
            <a:r>
              <a:rPr lang="en-US" sz="2400" dirty="0" smtClean="0">
                <a:sym typeface="Symbol"/>
              </a:rPr>
              <a:t> </a:t>
            </a:r>
            <a:r>
              <a:rPr lang="en-US" sz="2400" dirty="0" err="1" smtClean="0">
                <a:sym typeface="Symbol"/>
              </a:rPr>
              <a:t>số</a:t>
            </a:r>
            <a:r>
              <a:rPr lang="en-US" sz="2400" dirty="0" smtClean="0">
                <a:sym typeface="Symbol"/>
              </a:rPr>
              <a:t> feature extracted: 16 bins Histogram of H + 16 bins Histogram of I + 12 means of Gabor + 3 means of (R, G, B)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038600"/>
            <a:ext cx="8543925" cy="939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extract </a:t>
            </a:r>
            <a:r>
              <a:rPr lang="en-US" dirty="0" err="1" smtClean="0"/>
              <a:t>xong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SVM</a:t>
            </a:r>
            <a:r>
              <a:rPr lang="en-US" dirty="0" smtClean="0"/>
              <a:t> (one-versus-all)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590800"/>
            <a:ext cx="331470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4800600"/>
            <a:ext cx="49911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5791200"/>
            <a:ext cx="1408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 pixel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meanshift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5791200"/>
            <a:ext cx="22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endParaRPr lang="en-US" dirty="0" smtClean="0"/>
          </a:p>
          <a:p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smtClean="0"/>
              <a:t>vùng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endParaRPr lang="en-US" dirty="0"/>
          </a:p>
        </p:txBody>
      </p:sp>
      <p:pic>
        <p:nvPicPr>
          <p:cNvPr id="4" name="videobetter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371600" y="1524000"/>
            <a:ext cx="7078851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2: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XLA</a:t>
            </a:r>
            <a:r>
              <a:rPr lang="en-US" dirty="0" smtClean="0"/>
              <a:t> +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8286750" cy="4953000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Kênh</a:t>
            </a:r>
            <a:r>
              <a:rPr lang="en-US" sz="2400" dirty="0" smtClean="0"/>
              <a:t> Hue (H)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cảm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rõ</a:t>
            </a:r>
            <a:r>
              <a:rPr lang="en-US" sz="2400" dirty="0" smtClean="0"/>
              <a:t> </a:t>
            </a:r>
            <a:r>
              <a:rPr lang="en-US" sz="2400" dirty="0" err="1" smtClean="0"/>
              <a:t>rệt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màu</a:t>
            </a:r>
            <a:r>
              <a:rPr lang="en-US" sz="2400" dirty="0" smtClean="0"/>
              <a:t> </a:t>
            </a:r>
            <a:r>
              <a:rPr lang="en-US" sz="2400" dirty="0" err="1" smtClean="0"/>
              <a:t>sắc</a:t>
            </a:r>
            <a:r>
              <a:rPr lang="en-US" sz="2400" dirty="0" smtClean="0"/>
              <a:t> </a:t>
            </a:r>
            <a:r>
              <a:rPr lang="en-US" sz="2400" dirty="0" err="1" smtClean="0"/>
              <a:t>khác</a:t>
            </a:r>
            <a:r>
              <a:rPr lang="en-US" sz="2400" dirty="0" smtClean="0"/>
              <a:t> </a:t>
            </a:r>
            <a:r>
              <a:rPr lang="en-US" sz="2400" dirty="0" err="1" smtClean="0"/>
              <a:t>biệt</a:t>
            </a:r>
            <a:r>
              <a:rPr lang="en-US" sz="2400" dirty="0" smtClean="0"/>
              <a:t> (</a:t>
            </a:r>
            <a:r>
              <a:rPr lang="en-US" sz="2400" dirty="0" err="1" smtClean="0"/>
              <a:t>giữa</a:t>
            </a:r>
            <a:r>
              <a:rPr lang="en-US" sz="2400" dirty="0" smtClean="0"/>
              <a:t> </a:t>
            </a:r>
            <a:r>
              <a:rPr lang="en-US" sz="2400" dirty="0" err="1" smtClean="0"/>
              <a:t>vùng</a:t>
            </a:r>
            <a:r>
              <a:rPr lang="en-US" sz="2400" dirty="0" smtClean="0"/>
              <a:t> </a:t>
            </a:r>
            <a:r>
              <a:rPr lang="en-US" sz="2400" dirty="0" err="1" smtClean="0"/>
              <a:t>lá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vùng</a:t>
            </a:r>
            <a:r>
              <a:rPr lang="en-US" sz="2400" dirty="0" smtClean="0"/>
              <a:t> </a:t>
            </a:r>
            <a:r>
              <a:rPr lang="en-US" sz="2400" dirty="0" err="1" smtClean="0"/>
              <a:t>bệnh</a:t>
            </a:r>
            <a:r>
              <a:rPr lang="en-US" sz="2400" dirty="0" smtClean="0"/>
              <a:t>)</a:t>
            </a:r>
          </a:p>
          <a:p>
            <a:pPr>
              <a:buFont typeface="Wingdings"/>
              <a:buChar char="è"/>
            </a:pPr>
            <a:r>
              <a:rPr lang="en-US" sz="2400" dirty="0" err="1" smtClean="0">
                <a:sym typeface="Wingdings" pitchFamily="2" charset="2"/>
              </a:rPr>
              <a:t>Xây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dựng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tập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dữ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liệu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quan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sát</a:t>
            </a:r>
            <a:r>
              <a:rPr lang="en-US" sz="2400" dirty="0" smtClean="0">
                <a:sym typeface="Wingdings" pitchFamily="2" charset="2"/>
              </a:rPr>
              <a:t>: data = [Hue , S, R ]</a:t>
            </a:r>
          </a:p>
          <a:p>
            <a:pPr>
              <a:buFont typeface="Wingdings"/>
              <a:buChar char="è"/>
            </a:pPr>
            <a:r>
              <a:rPr lang="en-US" sz="2400" dirty="0" smtClean="0">
                <a:sym typeface="Wingdings" pitchFamily="2" charset="2"/>
              </a:rPr>
              <a:t>K-means </a:t>
            </a:r>
            <a:r>
              <a:rPr lang="en-US" sz="2400" dirty="0" err="1" smtClean="0">
                <a:sym typeface="Wingdings" pitchFamily="2" charset="2"/>
              </a:rPr>
              <a:t>với</a:t>
            </a:r>
            <a:r>
              <a:rPr lang="en-US" sz="2400" dirty="0" smtClean="0">
                <a:sym typeface="Wingdings" pitchFamily="2" charset="2"/>
              </a:rPr>
              <a:t> K= 2 ; </a:t>
            </a:r>
            <a:r>
              <a:rPr lang="en-US" sz="2400" dirty="0" err="1" smtClean="0">
                <a:sym typeface="Wingdings" pitchFamily="2" charset="2"/>
              </a:rPr>
              <a:t>Áp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dụng</a:t>
            </a:r>
            <a:r>
              <a:rPr lang="en-US" sz="2400" dirty="0" smtClean="0">
                <a:sym typeface="Wingdings" pitchFamily="2" charset="2"/>
              </a:rPr>
              <a:t> filter  </a:t>
            </a:r>
            <a:r>
              <a:rPr lang="en-US" sz="2400" dirty="0" err="1" smtClean="0">
                <a:sym typeface="Wingdings" pitchFamily="2" charset="2"/>
              </a:rPr>
              <a:t>lọc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các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điểm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nhiễu</a:t>
            </a: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  <a:p>
            <a:pPr>
              <a:buFont typeface="Wingdings"/>
              <a:buChar char="è"/>
            </a:pPr>
            <a:r>
              <a:rPr lang="en-US" sz="2400" dirty="0" err="1" smtClean="0">
                <a:sym typeface="Wingdings" pitchFamily="2" charset="2"/>
              </a:rPr>
              <a:t>Ưu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điểm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của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cách</a:t>
            </a:r>
            <a:r>
              <a:rPr lang="en-US" sz="2400" dirty="0" smtClean="0">
                <a:sym typeface="Wingdings" pitchFamily="2" charset="2"/>
              </a:rPr>
              <a:t> 2 vs. </a:t>
            </a:r>
            <a:r>
              <a:rPr lang="en-US" sz="2400" dirty="0" err="1" smtClean="0">
                <a:sym typeface="Wingdings" pitchFamily="2" charset="2"/>
              </a:rPr>
              <a:t>cách</a:t>
            </a:r>
            <a:r>
              <a:rPr lang="en-US" sz="2400" dirty="0" smtClean="0">
                <a:sym typeface="Wingdings" pitchFamily="2" charset="2"/>
              </a:rPr>
              <a:t> 1 ??</a:t>
            </a:r>
          </a:p>
          <a:p>
            <a:pPr>
              <a:buFont typeface="Wingdings"/>
              <a:buChar char="è"/>
            </a:pPr>
            <a:endParaRPr lang="en-US" sz="2400" dirty="0" smtClean="0">
              <a:sym typeface="Wingdings" pitchFamily="2" charset="2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162301"/>
            <a:ext cx="2877755" cy="205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271794" y="510540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 rot="10800000">
            <a:off x="4419599" y="4114799"/>
            <a:ext cx="381000" cy="2286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399" y="3124200"/>
            <a:ext cx="2931047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752599" y="5067300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Gradient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endParaRPr lang="en-US" dirty="0" smtClean="0"/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: K-Means, Mean-shift</a:t>
            </a:r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 smtClean="0"/>
          </a:p>
          <a:p>
            <a:pPr lvl="1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hậu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/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UAV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+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2578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(Image Segmentation)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 smtClean="0"/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,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pPr lvl="1"/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,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đạc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pPr lvl="1"/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sửa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…</a:t>
            </a:r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5225" b="10450"/>
          <a:stretch>
            <a:fillRect/>
          </a:stretch>
        </p:blipFill>
        <p:spPr bwMode="auto">
          <a:xfrm>
            <a:off x="457200" y="2209800"/>
            <a:ext cx="8239125" cy="245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ML-Lec01-CourseIntroduc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Lec6_UnsupervisedLearning</Template>
  <TotalTime>1013</TotalTime>
  <Words>2759</Words>
  <Application>Microsoft Office PowerPoint</Application>
  <PresentationFormat>On-screen Show (4:3)</PresentationFormat>
  <Paragraphs>447</Paragraphs>
  <Slides>64</Slides>
  <Notes>3</Notes>
  <HiddenSlides>0</HiddenSlides>
  <MMClips>3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BasicML-Lec01-CourseIntroduction</vt:lpstr>
      <vt:lpstr>1_Office Theme</vt:lpstr>
      <vt:lpstr>Office Theme</vt:lpstr>
      <vt:lpstr>Image Segmentation Phân đoạn ảnh</vt:lpstr>
      <vt:lpstr>Dẫn nhập/ nhắc lại </vt:lpstr>
      <vt:lpstr>Cách 1: Chỉ dùng kỹ thuật XLA</vt:lpstr>
      <vt:lpstr>Cách 1: Chỉ dùng kỹ thuật XLA</vt:lpstr>
      <vt:lpstr>Cách 1: Chỉ dùng kỹ thuật XLA</vt:lpstr>
      <vt:lpstr>Cách 2: Sử dụng XLA + học máy</vt:lpstr>
      <vt:lpstr>Cách 2: Sử dụng XLA + học máy</vt:lpstr>
      <vt:lpstr>Nội dung</vt:lpstr>
      <vt:lpstr>Giới thiệu</vt:lpstr>
      <vt:lpstr>Một số khó khăn</vt:lpstr>
      <vt:lpstr>Nguyên tắc cơ bản</vt:lpstr>
      <vt:lpstr>Phân đoạn ảnh bán tự động</vt:lpstr>
      <vt:lpstr>Phân đoạn ảnh bán tự động</vt:lpstr>
      <vt:lpstr>Phận đoạn ảnh tự động</vt:lpstr>
      <vt:lpstr>2.1. Phân đoạn ảnh dựa vào ngưỡng</vt:lpstr>
      <vt:lpstr>Tách ngưỡng cố định</vt:lpstr>
      <vt:lpstr>Tách ngưỡng theo thuật toán Otsu</vt:lpstr>
      <vt:lpstr>Ví dụ minh họa</vt:lpstr>
      <vt:lpstr>Kỹ thuật tách ngưỡng tự động</vt:lpstr>
      <vt:lpstr>Kỹ thuật tách ngưỡng tự động</vt:lpstr>
      <vt:lpstr>Kỹ thuật tách ngưỡng tự động</vt:lpstr>
      <vt:lpstr>2.2 Thuật toán Watershed</vt:lpstr>
      <vt:lpstr>Triển khai thuật toán WS trong thực tế</vt:lpstr>
      <vt:lpstr>Triển khai thuật toán WS trong thực tế</vt:lpstr>
      <vt:lpstr>Triển khai thuật toán WS trong thực tế</vt:lpstr>
      <vt:lpstr>Triển khai thuật toán WS trong thực tế</vt:lpstr>
      <vt:lpstr>Triển khai thuật toán WS trong thực tế</vt:lpstr>
      <vt:lpstr>Thuật toán Graph-cut</vt:lpstr>
      <vt:lpstr>Xây dựng Graph biểu diễn ảnh</vt:lpstr>
      <vt:lpstr>Xây dựng Graph biểu diễn ảnh</vt:lpstr>
      <vt:lpstr>Thuật toán Cut</vt:lpstr>
      <vt:lpstr>Thuật toán Cut</vt:lpstr>
      <vt:lpstr>3. Hậu xử lý</vt:lpstr>
      <vt:lpstr>Khái niệm về connected regions</vt:lpstr>
      <vt:lpstr>Một số toán tử hình thái học</vt:lpstr>
      <vt:lpstr>Phân đoạn từ 1 vùng ảnh</vt:lpstr>
      <vt:lpstr>Khái niệm đường bao trong ảnh</vt:lpstr>
      <vt:lpstr>Thuật toán dò đường phân tách</vt:lpstr>
      <vt:lpstr>Phân đoạn từ các điểm biên rời rạc</vt:lpstr>
      <vt:lpstr>Slide 40</vt:lpstr>
      <vt:lpstr>2.4. Phân đoạn qua xấp xỉ hình học</vt:lpstr>
      <vt:lpstr>2.4. Phân đoạn qua xấp xỉ hình học</vt:lpstr>
      <vt:lpstr>Thuật toán Hough transform</vt:lpstr>
      <vt:lpstr>Thuật toán Hough transform</vt:lpstr>
      <vt:lpstr>Thuật toán Hough transform</vt:lpstr>
      <vt:lpstr>Slide 46</vt:lpstr>
      <vt:lpstr>Slide 47</vt:lpstr>
      <vt:lpstr>Thuật toán Hough transform</vt:lpstr>
      <vt:lpstr>Ví dụ minh họa</vt:lpstr>
      <vt:lpstr>Nhận xét về Hough Transform</vt:lpstr>
      <vt:lpstr>Slide 51</vt:lpstr>
      <vt:lpstr>Slide 52</vt:lpstr>
      <vt:lpstr>Slide 53</vt:lpstr>
      <vt:lpstr>Slide 54</vt:lpstr>
      <vt:lpstr>Slide 55</vt:lpstr>
      <vt:lpstr>Phân đoạn sử dụng các kỹ thuật học máy</vt:lpstr>
      <vt:lpstr>Phân đoạn sử dụng học máy</vt:lpstr>
      <vt:lpstr>Giới thiêu bài toán ứng dụng</vt:lpstr>
      <vt:lpstr>Ứng dụng minh họa</vt:lpstr>
      <vt:lpstr>Giải pháp</vt:lpstr>
      <vt:lpstr>Slide 61</vt:lpstr>
      <vt:lpstr>Chi tiết thực hiện  (đối với mỗi superpixel)</vt:lpstr>
      <vt:lpstr>Kết quả</vt:lpstr>
      <vt:lpstr>Kết quả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Segmentation</dc:title>
  <dc:creator>Vu Hai</dc:creator>
  <cp:lastModifiedBy>Vu Hai</cp:lastModifiedBy>
  <cp:revision>33</cp:revision>
  <dcterms:created xsi:type="dcterms:W3CDTF">2019-01-03T02:53:53Z</dcterms:created>
  <dcterms:modified xsi:type="dcterms:W3CDTF">2019-06-14T09:52:35Z</dcterms:modified>
</cp:coreProperties>
</file>